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63" r:id="rId3"/>
    <p:sldId id="266" r:id="rId4"/>
    <p:sldId id="267" r:id="rId5"/>
    <p:sldId id="258" r:id="rId6"/>
    <p:sldId id="257" r:id="rId7"/>
    <p:sldId id="265" r:id="rId8"/>
    <p:sldId id="276" r:id="rId9"/>
    <p:sldId id="278" r:id="rId10"/>
    <p:sldId id="280" r:id="rId11"/>
    <p:sldId id="279" r:id="rId12"/>
    <p:sldId id="275" r:id="rId13"/>
    <p:sldId id="270" r:id="rId14"/>
    <p:sldId id="273" r:id="rId15"/>
    <p:sldId id="274" r:id="rId16"/>
    <p:sldId id="277" r:id="rId17"/>
    <p:sldId id="259" r:id="rId18"/>
    <p:sldId id="262" r:id="rId19"/>
    <p:sldId id="281" r:id="rId20"/>
    <p:sldId id="260" r:id="rId21"/>
    <p:sldId id="261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Hoja_de_c_lculo_de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10"/>
  <c:chart>
    <c:title>
      <c:tx>
        <c:rich>
          <a:bodyPr/>
          <a:lstStyle/>
          <a:p>
            <a:pPr>
              <a:defRPr/>
            </a:pPr>
            <a:r>
              <a:rPr lang="en-US" dirty="0" smtClean="0">
                <a:latin typeface="Maiandra GD" pitchFamily="34" charset="0"/>
              </a:rPr>
              <a:t>FUNCIÓN</a:t>
            </a:r>
            <a:r>
              <a:rPr lang="en-US" baseline="0" dirty="0" smtClean="0">
                <a:latin typeface="Maiandra GD" pitchFamily="34" charset="0"/>
              </a:rPr>
              <a:t> MASTICATORIA</a:t>
            </a:r>
          </a:p>
          <a:p>
            <a:pPr>
              <a:defRPr/>
            </a:pPr>
            <a:endParaRPr lang="en-US" dirty="0"/>
          </a:p>
        </c:rich>
      </c:tx>
      <c:layout>
        <c:manualLayout>
          <c:xMode val="edge"/>
          <c:yMode val="edge"/>
          <c:x val="1.4899386179313421E-3"/>
          <c:y val="7.2532035224597738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cat>
            <c:strRef>
              <c:f>Hoja1!$A$2:$A$9</c:f>
              <c:strCache>
                <c:ptCount val="7"/>
                <c:pt idx="0">
                  <c:v>dientes</c:v>
                </c:pt>
                <c:pt idx="1">
                  <c:v>lengua</c:v>
                </c:pt>
                <c:pt idx="2">
                  <c:v>mejillas</c:v>
                </c:pt>
                <c:pt idx="3">
                  <c:v>labios</c:v>
                </c:pt>
                <c:pt idx="4">
                  <c:v>musculatura oral</c:v>
                </c:pt>
                <c:pt idx="5">
                  <c:v>control neuromuscular</c:v>
                </c:pt>
                <c:pt idx="6">
                  <c:v>saliva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45</c:v>
                </c:pt>
                <c:pt idx="1">
                  <c:v>45</c:v>
                </c:pt>
                <c:pt idx="2">
                  <c:v>45</c:v>
                </c:pt>
                <c:pt idx="3">
                  <c:v>45</c:v>
                </c:pt>
                <c:pt idx="4">
                  <c:v>45</c:v>
                </c:pt>
                <c:pt idx="5">
                  <c:v>45</c:v>
                </c:pt>
                <c:pt idx="6">
                  <c:v>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A6A-4547-9503-DF267BE76D62}"/>
            </c:ext>
          </c:extLst>
        </c:ser>
        <c:firstSliceAng val="0"/>
      </c:pieChart>
    </c:plotArea>
    <c:legend>
      <c:legendPos val="r"/>
      <c:layout>
        <c:manualLayout>
          <c:xMode val="edge"/>
          <c:yMode val="edge"/>
          <c:x val="0.66591726433688625"/>
          <c:y val="0.11254767988742002"/>
          <c:w val="0.32972793832235492"/>
          <c:h val="0.88745232011258013"/>
        </c:manualLayout>
      </c:layout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s-ES"/>
        </a:p>
      </c:txPr>
    </c:legend>
    <c:plotVisOnly val="1"/>
    <c:dispBlanksAs val="zero"/>
  </c:chart>
  <c:txPr>
    <a:bodyPr/>
    <a:lstStyle/>
    <a:p>
      <a:pPr>
        <a:defRPr sz="1800"/>
      </a:pPr>
      <a:endParaRPr lang="es-E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tx>
        <c:rich>
          <a:bodyPr/>
          <a:lstStyle/>
          <a:p>
            <a:pPr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MUESTRA</a:t>
            </a:r>
          </a:p>
        </c:rich>
      </c:tx>
      <c:layout>
        <c:manualLayout>
          <c:xMode val="edge"/>
          <c:yMode val="edge"/>
          <c:x val="0.41143774395166338"/>
          <c:y val="1.3566868638527357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MUESTRA</c:v>
                </c:pt>
              </c:strCache>
            </c:strRef>
          </c:tx>
          <c:dLbls>
            <c:showVal val="1"/>
            <c:showLeaderLines val="1"/>
          </c:dLbls>
          <c:cat>
            <c:strRef>
              <c:f>Hoja1!$A$2:$A$8</c:f>
              <c:strCache>
                <c:ptCount val="7"/>
                <c:pt idx="0">
                  <c:v>Matiello et al.</c:v>
                </c:pt>
                <c:pt idx="1">
                  <c:v>Andrade et al.</c:v>
                </c:pt>
                <c:pt idx="2">
                  <c:v>Calvancanti et al.</c:v>
                </c:pt>
                <c:pt idx="3">
                  <c:v>Domingo et al.</c:v>
                </c:pt>
                <c:pt idx="4">
                  <c:v>Elioneide et al.</c:v>
                </c:pt>
                <c:pt idx="5">
                  <c:v>Gonçalves et al.</c:v>
                </c:pt>
                <c:pt idx="6">
                  <c:v>Von Krestchman et al.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20</c:v>
                </c:pt>
                <c:pt idx="1">
                  <c:v>50</c:v>
                </c:pt>
                <c:pt idx="2">
                  <c:v>53</c:v>
                </c:pt>
                <c:pt idx="3">
                  <c:v>5</c:v>
                </c:pt>
                <c:pt idx="4">
                  <c:v>60</c:v>
                </c:pt>
                <c:pt idx="5">
                  <c:v>29</c:v>
                </c:pt>
                <c:pt idx="6">
                  <c:v>36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71908311461067365"/>
          <c:y val="0.17400955449394509"/>
          <c:w val="0.28091688538932669"/>
          <c:h val="0.39011924600970277"/>
        </c:manualLayout>
      </c:layout>
      <c:overlay val="1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s-ES"/>
        </a:p>
      </c:txPr>
    </c:legend>
    <c:plotVisOnly val="1"/>
  </c:chart>
  <c:txPr>
    <a:bodyPr/>
    <a:lstStyle/>
    <a:p>
      <a:pPr>
        <a:defRPr sz="1800"/>
      </a:pPr>
      <a:endParaRPr lang="es-ES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0.73412</cdr:x>
      <cdr:y>0.63768</cdr:y>
    </cdr:from>
    <cdr:to>
      <cdr:x>0.97037</cdr:x>
      <cdr:y>0.69467</cdr:y>
    </cdr:to>
    <cdr:sp macro="" textlink="">
      <cdr:nvSpPr>
        <cdr:cNvPr id="2" name="7 CuadroTexto"/>
        <cdr:cNvSpPr txBox="1"/>
      </cdr:nvSpPr>
      <cdr:spPr>
        <a:xfrm xmlns:a="http://schemas.openxmlformats.org/drawingml/2006/main">
          <a:off x="7056784" y="3168352"/>
          <a:ext cx="2270936" cy="2831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E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9pPr>
        </a:lstStyle>
        <a:p xmlns:a="http://schemas.openxmlformats.org/drawingml/2006/main">
          <a:r>
            <a:rPr lang="es-ES" sz="1400" dirty="0" smtClean="0">
              <a:latin typeface="Arial" pitchFamily="34" charset="0"/>
              <a:cs typeface="Arial" pitchFamily="34" charset="0"/>
            </a:rPr>
            <a:t> 50 prótesis removible</a:t>
          </a:r>
        </a:p>
      </cdr:txBody>
    </cdr:sp>
  </cdr:relSizeAnchor>
  <cdr:relSizeAnchor xmlns:cdr="http://schemas.openxmlformats.org/drawingml/2006/chartDrawing">
    <cdr:from>
      <cdr:x>0.63674</cdr:x>
      <cdr:y>0.86957</cdr:y>
    </cdr:from>
    <cdr:to>
      <cdr:x>0.87298</cdr:x>
      <cdr:y>0.96645</cdr:y>
    </cdr:to>
    <cdr:sp macro="" textlink="">
      <cdr:nvSpPr>
        <cdr:cNvPr id="3" name="7 CuadroTexto"/>
        <cdr:cNvSpPr txBox="1"/>
      </cdr:nvSpPr>
      <cdr:spPr>
        <a:xfrm xmlns:a="http://schemas.openxmlformats.org/drawingml/2006/main">
          <a:off x="6120680" y="4320480"/>
          <a:ext cx="2270936" cy="48136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E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9pPr>
        </a:lstStyle>
        <a:p xmlns:a="http://schemas.openxmlformats.org/drawingml/2006/main">
          <a:r>
            <a:rPr lang="es-ES" sz="1400" dirty="0" smtClean="0">
              <a:latin typeface="Arial" pitchFamily="34" charset="0"/>
              <a:cs typeface="Arial" pitchFamily="34" charset="0"/>
            </a:rPr>
            <a:t>32 prótesis removible </a:t>
          </a:r>
        </a:p>
        <a:p xmlns:a="http://schemas.openxmlformats.org/drawingml/2006/main">
          <a:r>
            <a:rPr lang="es-ES" sz="1400" dirty="0" smtClean="0">
              <a:latin typeface="Arial" pitchFamily="34" charset="0"/>
              <a:cs typeface="Arial" pitchFamily="34" charset="0"/>
            </a:rPr>
            <a:t>21 dentados</a:t>
          </a:r>
          <a:endParaRPr lang="es-ES" sz="14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0.17229</cdr:x>
      <cdr:y>0.07246</cdr:y>
    </cdr:from>
    <cdr:to>
      <cdr:x>0.40854</cdr:x>
      <cdr:y>0.16935</cdr:y>
    </cdr:to>
    <cdr:sp macro="" textlink="">
      <cdr:nvSpPr>
        <cdr:cNvPr id="4" name="7 CuadroTexto"/>
        <cdr:cNvSpPr txBox="1"/>
      </cdr:nvSpPr>
      <cdr:spPr>
        <a:xfrm xmlns:a="http://schemas.openxmlformats.org/drawingml/2006/main">
          <a:off x="1656184" y="360040"/>
          <a:ext cx="2270936" cy="48136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E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9pPr>
        </a:lstStyle>
        <a:p xmlns:a="http://schemas.openxmlformats.org/drawingml/2006/main">
          <a:r>
            <a:rPr lang="es-ES" sz="1400" dirty="0" smtClean="0">
              <a:latin typeface="Arial" pitchFamily="34" charset="0"/>
              <a:cs typeface="Arial" pitchFamily="34" charset="0"/>
            </a:rPr>
            <a:t>18 dentados</a:t>
          </a:r>
        </a:p>
        <a:p xmlns:a="http://schemas.openxmlformats.org/drawingml/2006/main">
          <a:r>
            <a:rPr lang="es-ES" sz="1400" dirty="0" smtClean="0">
              <a:latin typeface="Arial" pitchFamily="34" charset="0"/>
              <a:cs typeface="Arial" pitchFamily="34" charset="0"/>
            </a:rPr>
            <a:t>18 dentados completo</a:t>
          </a:r>
          <a:endParaRPr lang="es-ES" sz="14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0.07491</cdr:x>
      <cdr:y>0.31884</cdr:y>
    </cdr:from>
    <cdr:to>
      <cdr:x>0.31116</cdr:x>
      <cdr:y>0.42415</cdr:y>
    </cdr:to>
    <cdr:sp macro="" textlink="">
      <cdr:nvSpPr>
        <cdr:cNvPr id="5" name="7 CuadroTexto"/>
        <cdr:cNvSpPr txBox="1"/>
      </cdr:nvSpPr>
      <cdr:spPr>
        <a:xfrm xmlns:a="http://schemas.openxmlformats.org/drawingml/2006/main">
          <a:off x="720080" y="1584176"/>
          <a:ext cx="2270936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E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9pPr>
        </a:lstStyle>
        <a:p xmlns:a="http://schemas.openxmlformats.org/drawingml/2006/main">
          <a:r>
            <a:rPr lang="es-ES" sz="1400" dirty="0" smtClean="0">
              <a:latin typeface="Arial" pitchFamily="34" charset="0"/>
              <a:cs typeface="Arial" pitchFamily="34" charset="0"/>
            </a:rPr>
            <a:t>14 desdentados</a:t>
          </a:r>
        </a:p>
        <a:p xmlns:a="http://schemas.openxmlformats.org/drawingml/2006/main">
          <a:r>
            <a:rPr lang="es-ES" sz="1400" dirty="0" smtClean="0">
              <a:latin typeface="Arial" pitchFamily="34" charset="0"/>
              <a:cs typeface="Arial" pitchFamily="34" charset="0"/>
            </a:rPr>
            <a:t>15 desdentados total</a:t>
          </a:r>
          <a:endParaRPr lang="es-ES" sz="14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0.2472</cdr:x>
      <cdr:y>0.43478</cdr:y>
    </cdr:from>
    <cdr:to>
      <cdr:x>0.32595</cdr:x>
      <cdr:y>0.50145</cdr:y>
    </cdr:to>
    <cdr:sp macro="" textlink="">
      <cdr:nvSpPr>
        <cdr:cNvPr id="7" name="6 Conector recto de flecha"/>
        <cdr:cNvSpPr/>
      </cdr:nvSpPr>
      <cdr:spPr>
        <a:xfrm xmlns:a="http://schemas.openxmlformats.org/drawingml/2006/main" flipH="1" flipV="1">
          <a:off x="2376264" y="2160240"/>
          <a:ext cx="756979" cy="331236"/>
        </a:xfrm>
        <a:prstGeom xmlns:a="http://schemas.openxmlformats.org/drawingml/2006/main" prst="straightConnector1">
          <a:avLst/>
        </a:prstGeom>
        <a:ln xmlns:a="http://schemas.openxmlformats.org/drawingml/2006/main" w="44450">
          <a:solidFill>
            <a:srgbClr val="7030A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ES"/>
        </a:p>
      </cdr:txBody>
    </cdr:sp>
  </cdr:relSizeAnchor>
  <cdr:relSizeAnchor xmlns:cdr="http://schemas.openxmlformats.org/drawingml/2006/chartDrawing">
    <cdr:from>
      <cdr:x>0.35208</cdr:x>
      <cdr:y>0.18841</cdr:y>
    </cdr:from>
    <cdr:to>
      <cdr:x>0.39933</cdr:x>
      <cdr:y>0.29507</cdr:y>
    </cdr:to>
    <cdr:sp macro="" textlink="">
      <cdr:nvSpPr>
        <cdr:cNvPr id="8" name="1 Conector recto de flecha"/>
        <cdr:cNvSpPr/>
      </cdr:nvSpPr>
      <cdr:spPr>
        <a:xfrm xmlns:a="http://schemas.openxmlformats.org/drawingml/2006/main" flipH="1" flipV="1">
          <a:off x="3384376" y="936104"/>
          <a:ext cx="454187" cy="529979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44450" cap="flat" cmpd="sng" algn="ctr">
          <a:solidFill>
            <a:srgbClr val="7030A0"/>
          </a:solidFill>
          <a:prstDash val="solid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entury Schoolbook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entury Schoolbook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entury Schoolbook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entury Schoolbook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entury Schoolbook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entury Schoolbook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entury Schoolbook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entury Schoolbook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entury Schoolbook"/>
            </a:defRPr>
          </a:lvl9pPr>
        </a:lstStyle>
        <a:p xmlns:a="http://schemas.openxmlformats.org/drawingml/2006/main">
          <a:endParaRPr lang="es-ES"/>
        </a:p>
      </cdr:txBody>
    </cdr:sp>
  </cdr:relSizeAnchor>
  <cdr:relSizeAnchor xmlns:cdr="http://schemas.openxmlformats.org/drawingml/2006/chartDrawing">
    <cdr:from>
      <cdr:x>0.65921</cdr:x>
      <cdr:y>0.56522</cdr:y>
    </cdr:from>
    <cdr:to>
      <cdr:x>0.74161</cdr:x>
      <cdr:y>0.66667</cdr:y>
    </cdr:to>
    <cdr:sp macro="" textlink="">
      <cdr:nvSpPr>
        <cdr:cNvPr id="9" name="1 Conector recto de flecha"/>
        <cdr:cNvSpPr/>
      </cdr:nvSpPr>
      <cdr:spPr>
        <a:xfrm xmlns:a="http://schemas.openxmlformats.org/drawingml/2006/main">
          <a:off x="6336704" y="2808312"/>
          <a:ext cx="792088" cy="504056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44450" cap="flat" cmpd="sng" algn="ctr">
          <a:solidFill>
            <a:srgbClr val="7030A0"/>
          </a:solidFill>
          <a:prstDash val="solid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entury Schoolbook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entury Schoolbook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entury Schoolbook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entury Schoolbook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entury Schoolbook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entury Schoolbook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entury Schoolbook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entury Schoolbook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entury Schoolbook"/>
            </a:defRPr>
          </a:lvl9pPr>
        </a:lstStyle>
        <a:p xmlns:a="http://schemas.openxmlformats.org/drawingml/2006/main">
          <a:endParaRPr lang="es-ES"/>
        </a:p>
      </cdr:txBody>
    </cdr:sp>
  </cdr:relSizeAnchor>
  <cdr:relSizeAnchor xmlns:cdr="http://schemas.openxmlformats.org/drawingml/2006/chartDrawing">
    <cdr:from>
      <cdr:x>0.5019</cdr:x>
      <cdr:y>0.89855</cdr:y>
    </cdr:from>
    <cdr:to>
      <cdr:x>0.51765</cdr:x>
      <cdr:y>0.99188</cdr:y>
    </cdr:to>
    <cdr:sp macro="" textlink="">
      <cdr:nvSpPr>
        <cdr:cNvPr id="10" name="1 Conector recto de flecha"/>
        <cdr:cNvSpPr/>
      </cdr:nvSpPr>
      <cdr:spPr>
        <a:xfrm xmlns:a="http://schemas.openxmlformats.org/drawingml/2006/main">
          <a:off x="4824536" y="4464496"/>
          <a:ext cx="151395" cy="463732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44450" cap="flat" cmpd="sng" algn="ctr">
          <a:solidFill>
            <a:srgbClr val="7030A0"/>
          </a:solidFill>
          <a:prstDash val="solid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entury Schoolbook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entury Schoolbook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entury Schoolbook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entury Schoolbook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entury Schoolbook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entury Schoolbook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entury Schoolbook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entury Schoolbook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entury Schoolbook"/>
            </a:defRPr>
          </a:lvl9pPr>
        </a:lstStyle>
        <a:p xmlns:a="http://schemas.openxmlformats.org/drawingml/2006/main">
          <a:endParaRPr lang="es-ES"/>
        </a:p>
      </cdr:txBody>
    </cdr:sp>
  </cdr:relSizeAnchor>
  <cdr:relSizeAnchor xmlns:cdr="http://schemas.openxmlformats.org/drawingml/2006/chartDrawing">
    <cdr:from>
      <cdr:x>0.30713</cdr:x>
      <cdr:y>0.63768</cdr:y>
    </cdr:from>
    <cdr:to>
      <cdr:x>0.37013</cdr:x>
      <cdr:y>0.77101</cdr:y>
    </cdr:to>
    <cdr:sp macro="" textlink="">
      <cdr:nvSpPr>
        <cdr:cNvPr id="11" name="1 Conector recto de flecha"/>
        <cdr:cNvSpPr/>
      </cdr:nvSpPr>
      <cdr:spPr>
        <a:xfrm xmlns:a="http://schemas.openxmlformats.org/drawingml/2006/main" flipH="1">
          <a:off x="2952328" y="3168352"/>
          <a:ext cx="605583" cy="662474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44450" cap="flat" cmpd="sng" algn="ctr">
          <a:solidFill>
            <a:srgbClr val="7030A0"/>
          </a:solidFill>
          <a:prstDash val="solid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entury Schoolbook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entury Schoolbook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entury Schoolbook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entury Schoolbook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entury Schoolbook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entury Schoolbook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entury Schoolbook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entury Schoolbook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entury Schoolbook"/>
            </a:defRPr>
          </a:lvl9pPr>
        </a:lstStyle>
        <a:p xmlns:a="http://schemas.openxmlformats.org/drawingml/2006/main">
          <a:endParaRPr lang="es-ES"/>
        </a:p>
      </cdr:txBody>
    </cdr:sp>
  </cdr:relSizeAnchor>
  <cdr:relSizeAnchor xmlns:cdr="http://schemas.openxmlformats.org/drawingml/2006/chartDrawing">
    <cdr:from>
      <cdr:x>0.51688</cdr:x>
      <cdr:y>0.13043</cdr:y>
    </cdr:from>
    <cdr:to>
      <cdr:x>0.54838</cdr:x>
      <cdr:y>0.21043</cdr:y>
    </cdr:to>
    <cdr:sp macro="" textlink="">
      <cdr:nvSpPr>
        <cdr:cNvPr id="12" name="1 Conector recto de flecha"/>
        <cdr:cNvSpPr/>
      </cdr:nvSpPr>
      <cdr:spPr>
        <a:xfrm xmlns:a="http://schemas.openxmlformats.org/drawingml/2006/main" flipV="1">
          <a:off x="4968552" y="648072"/>
          <a:ext cx="302791" cy="397484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44450" cap="flat" cmpd="sng" algn="ctr">
          <a:solidFill>
            <a:srgbClr val="7030A0"/>
          </a:solidFill>
          <a:prstDash val="solid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entury Schoolbook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entury Schoolbook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entury Schoolbook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entury Schoolbook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entury Schoolbook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entury Schoolbook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entury Schoolbook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entury Schoolbook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entury Schoolbook"/>
            </a:defRPr>
          </a:lvl9pPr>
        </a:lstStyle>
        <a:p xmlns:a="http://schemas.openxmlformats.org/drawingml/2006/main">
          <a:endParaRPr lang="es-E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59892-7305-46D9-8B87-7BF735F7E86B}" type="datetimeFigureOut">
              <a:rPr lang="es-ES" smtClean="0"/>
              <a:pPr/>
              <a:t>10/05/2016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364D05-6911-4764-AC3A-5C80D9EF7D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64D05-6911-4764-AC3A-5C80D9EF7DB5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64D05-6911-4764-AC3A-5C80D9EF7DB5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64D05-6911-4764-AC3A-5C80D9EF7DB5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El mayor factor de inconformidad en las prótesis, es la masticación, y en particular con cierto tipo de alimentos; lo que obliga a muchos de estos pacientes a seleccionar y restringir muchos alimentos de su dieta.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64D05-6911-4764-AC3A-5C80D9EF7DB5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64D05-6911-4764-AC3A-5C80D9EF7DB5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64D05-6911-4764-AC3A-5C80D9EF7DB5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64D05-6911-4764-AC3A-5C80D9EF7DB5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64D05-6911-4764-AC3A-5C80D9EF7DB5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64D05-6911-4764-AC3A-5C80D9EF7DB5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64D05-6911-4764-AC3A-5C80D9EF7DB5}" type="slidenum">
              <a:rPr lang="es-ES" smtClean="0"/>
              <a:pPr/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64D05-6911-4764-AC3A-5C80D9EF7DB5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64D05-6911-4764-AC3A-5C80D9EF7DB5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64D05-6911-4764-AC3A-5C80D9EF7DB5}" type="slidenum">
              <a:rPr lang="es-ES" smtClean="0"/>
              <a:pPr/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64D05-6911-4764-AC3A-5C80D9EF7DB5}" type="slidenum">
              <a:rPr lang="es-ES" smtClean="0"/>
              <a:pPr/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64D05-6911-4764-AC3A-5C80D9EF7DB5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64D05-6911-4764-AC3A-5C80D9EF7DB5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64D05-6911-4764-AC3A-5C80D9EF7DB5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64D05-6911-4764-AC3A-5C80D9EF7DB5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64D05-6911-4764-AC3A-5C80D9EF7DB5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64D05-6911-4764-AC3A-5C80D9EF7DB5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64D05-6911-4764-AC3A-5C80D9EF7DB5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10/05/2016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A847CFC-816F-41D0-AAC0-9BF4FEBC753E}" type="datetimeFigureOut">
              <a:rPr lang="es-ES" smtClean="0"/>
              <a:pPr/>
              <a:t>10/05/2016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10/05/2016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10/05/2016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847CFC-816F-41D0-AAC0-9BF4FEBC753E}" type="datetimeFigureOut">
              <a:rPr lang="es-ES" smtClean="0"/>
              <a:pPr/>
              <a:t>10/05/2016</a:t>
            </a:fld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10/05/2016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A847CFC-816F-41D0-AAC0-9BF4FEBC753E}" type="datetimeFigureOut">
              <a:rPr lang="es-ES" smtClean="0"/>
              <a:pPr/>
              <a:t>10/05/2016</a:t>
            </a:fld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847CFC-816F-41D0-AAC0-9BF4FEBC753E}" type="datetimeFigureOut">
              <a:rPr lang="es-ES" smtClean="0"/>
              <a:pPr/>
              <a:t>10/05/2016</a:t>
            </a:fld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10/05/2016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051720" y="260648"/>
            <a:ext cx="6696744" cy="203837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Arial" pitchFamily="34" charset="0"/>
              </a:rPr>
              <a:t/>
            </a:r>
            <a:b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Arial" pitchFamily="34" charset="0"/>
              </a:rPr>
            </a:br>
            <a: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Arial" pitchFamily="34" charset="0"/>
              </a:rPr>
              <a:t/>
            </a:r>
            <a:b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Arial" pitchFamily="34" charset="0"/>
              </a:rPr>
            </a:br>
            <a: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Arial" pitchFamily="34" charset="0"/>
              </a:rPr>
              <a:t>Cambios en la masticación en pacientes rehabilitados con prótesis oral</a:t>
            </a:r>
            <a:r>
              <a:rPr lang="es-ES" sz="3200" dirty="0" smtClean="0"/>
              <a:t/>
            </a:r>
            <a:br>
              <a:rPr lang="es-ES" sz="3200" dirty="0" smtClean="0"/>
            </a:br>
            <a:endParaRPr lang="es-ES" sz="3200" dirty="0"/>
          </a:p>
        </p:txBody>
      </p:sp>
      <p:pic>
        <p:nvPicPr>
          <p:cNvPr id="4" name="3 Imagen" descr="http://lavozsocial.es/subidas/masticacio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844824"/>
            <a:ext cx="5376294" cy="302964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4 CuadroTexto"/>
          <p:cNvSpPr txBox="1"/>
          <p:nvPr/>
        </p:nvSpPr>
        <p:spPr>
          <a:xfrm>
            <a:off x="2195736" y="6165304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PRÓTESIS II     </a:t>
            </a:r>
            <a:r>
              <a:rPr lang="es-ES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- 2016 -	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		</a:t>
            </a:r>
            <a:r>
              <a:rPr lang="es-E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  Sara Nebreda</a:t>
            </a:r>
          </a:p>
          <a:p>
            <a:r>
              <a:rPr lang="es-E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                                                Tutor: Dr. Javier Montero  </a:t>
            </a:r>
            <a:endParaRPr lang="es-ES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pic>
        <p:nvPicPr>
          <p:cNvPr id="14342" name="Picture 6" descr="http://gro.usal.es/web/images/escudoUs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745" y="332656"/>
            <a:ext cx="1816959" cy="1522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-468560" y="332656"/>
          <a:ext cx="961256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4 Elipse"/>
          <p:cNvSpPr/>
          <p:nvPr/>
        </p:nvSpPr>
        <p:spPr>
          <a:xfrm>
            <a:off x="7092280" y="4869160"/>
            <a:ext cx="1944216" cy="165618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7380312" y="5301208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253 sujetos</a:t>
            </a:r>
            <a:endParaRPr lang="es-ES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444208" y="6237312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TOTAL</a:t>
            </a:r>
            <a:endParaRPr lang="es-ES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860032" y="764704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" pitchFamily="34" charset="0"/>
                <a:cs typeface="Arial" pitchFamily="34" charset="0"/>
              </a:rPr>
              <a:t>10 desdentados </a:t>
            </a:r>
          </a:p>
          <a:p>
            <a:r>
              <a:rPr lang="es-ES" sz="1400" dirty="0" smtClean="0">
                <a:latin typeface="Arial" pitchFamily="34" charset="0"/>
                <a:cs typeface="Arial" pitchFamily="34" charset="0"/>
              </a:rPr>
              <a:t>10 dentados</a:t>
            </a:r>
            <a:endParaRPr lang="es-E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851920" y="5301208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" pitchFamily="34" charset="0"/>
                <a:cs typeface="Arial" pitchFamily="34" charset="0"/>
              </a:rPr>
              <a:t>          5 </a:t>
            </a:r>
          </a:p>
          <a:p>
            <a:r>
              <a:rPr lang="es-ES" sz="1400" dirty="0" smtClean="0">
                <a:latin typeface="Arial" pitchFamily="34" charset="0"/>
                <a:cs typeface="Arial" pitchFamily="34" charset="0"/>
              </a:rPr>
              <a:t>1ºdesdentados</a:t>
            </a:r>
          </a:p>
          <a:p>
            <a:r>
              <a:rPr lang="es-ES" sz="1400" dirty="0" smtClean="0">
                <a:latin typeface="Arial" pitchFamily="34" charset="0"/>
                <a:cs typeface="Arial" pitchFamily="34" charset="0"/>
              </a:rPr>
              <a:t>2º con implantes </a:t>
            </a:r>
          </a:p>
          <a:p>
            <a:endParaRPr lang="es-ES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39552" y="4149080"/>
            <a:ext cx="25922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" pitchFamily="34" charset="0"/>
                <a:cs typeface="Arial" pitchFamily="34" charset="0"/>
              </a:rPr>
              <a:t>20 prótesis removible</a:t>
            </a:r>
          </a:p>
          <a:p>
            <a:r>
              <a:rPr lang="es-ES" sz="1400" dirty="0" smtClean="0">
                <a:latin typeface="Arial" pitchFamily="34" charset="0"/>
                <a:cs typeface="Arial" pitchFamily="34" charset="0"/>
              </a:rPr>
              <a:t>20 </a:t>
            </a:r>
            <a:r>
              <a:rPr lang="es-ES" sz="1400" dirty="0" err="1" smtClean="0">
                <a:latin typeface="Arial" pitchFamily="34" charset="0"/>
                <a:cs typeface="Arial" pitchFamily="34" charset="0"/>
              </a:rPr>
              <a:t>sobredentaduras</a:t>
            </a:r>
            <a:endParaRPr lang="es-E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1400" dirty="0" smtClean="0">
                <a:latin typeface="Arial" pitchFamily="34" charset="0"/>
                <a:cs typeface="Arial" pitchFamily="34" charset="0"/>
              </a:rPr>
              <a:t>20 prótesis </a:t>
            </a:r>
            <a:r>
              <a:rPr lang="es-ES" sz="1400" dirty="0" err="1" smtClean="0">
                <a:latin typeface="Arial" pitchFamily="34" charset="0"/>
                <a:cs typeface="Arial" pitchFamily="34" charset="0"/>
              </a:rPr>
              <a:t>implantosoportada</a:t>
            </a:r>
            <a:endParaRPr lang="es-E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 Conector recto de flecha"/>
          <p:cNvSpPr/>
          <p:nvPr/>
        </p:nvSpPr>
        <p:spPr>
          <a:xfrm>
            <a:off x="5004048" y="4365104"/>
            <a:ext cx="648072" cy="540060"/>
          </a:xfrm>
          <a:prstGeom prst="straightConnector1">
            <a:avLst/>
          </a:prstGeom>
          <a:ln w="444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51520" y="1124744"/>
            <a:ext cx="7467600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	No ha sido posible comparar las diferencias, ya que en la mayoría de los artículos, el género no estaba dentro de las variables de estudio, a excepción de uno (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Matiello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et al., 2005), el cual señala que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los hombres presentan menor satisfacción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masticatoria que las mujeres con el mismo tipo de prótesis. </a:t>
            </a:r>
          </a:p>
          <a:p>
            <a:pPr>
              <a:buNone/>
            </a:pPr>
            <a:endParaRPr lang="es-ES" dirty="0" smtClean="0"/>
          </a:p>
        </p:txBody>
      </p:sp>
      <p:sp>
        <p:nvSpPr>
          <p:cNvPr id="4" name="3 Rectángulo"/>
          <p:cNvSpPr/>
          <p:nvPr/>
        </p:nvSpPr>
        <p:spPr>
          <a:xfrm>
            <a:off x="1187624" y="116632"/>
            <a:ext cx="39036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DISCUSIÓN </a:t>
            </a:r>
            <a:r>
              <a:rPr lang="es-ES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(VARIABLES)</a:t>
            </a:r>
            <a:endParaRPr lang="es-ES" sz="1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395536" y="908720"/>
            <a:ext cx="6552728" cy="162272"/>
          </a:xfrm>
        </p:spPr>
        <p:txBody>
          <a:bodyPr>
            <a:noAutofit/>
          </a:bodyPr>
          <a:lstStyle/>
          <a:p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SEXO</a:t>
            </a:r>
            <a:endParaRPr lang="es-E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67544" y="4509120"/>
            <a:ext cx="8319778" cy="29546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Machado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Goyano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Mac-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Kay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AP y cols. creen que 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el tipo de </a:t>
            </a:r>
          </a:p>
          <a:p>
            <a:r>
              <a:rPr lang="es-ES" sz="2400" b="1" dirty="0" smtClean="0">
                <a:latin typeface="Arial" pitchFamily="34" charset="0"/>
                <a:cs typeface="Arial" pitchFamily="34" charset="0"/>
              </a:rPr>
              <a:t>alimento condiciona los resultados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de </a:t>
            </a:r>
          </a:p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cada  test ya que algunos alimentos son </a:t>
            </a:r>
          </a:p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evitados. </a:t>
            </a:r>
          </a:p>
          <a:p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endParaRPr lang="es-E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http://www.buenasalud.net/wp-content/uploads/2013/12/Que-beneficios-tiene-comer-mani-o-cacahue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959368"/>
            <a:ext cx="2592288" cy="1637984"/>
          </a:xfrm>
          <a:prstGeom prst="rect">
            <a:avLst/>
          </a:prstGeom>
          <a:noFill/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395536" y="4274840"/>
            <a:ext cx="6552728" cy="162272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cap="sm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ea typeface="+mj-ea"/>
                <a:cs typeface="+mj-cs"/>
              </a:rPr>
              <a:t>TIPO DE ALIMENTO</a:t>
            </a:r>
            <a:endParaRPr kumimoji="0" lang="es-ES" sz="2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07504" y="836712"/>
            <a:ext cx="7920880" cy="5904656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La conexión de los dientes al hueso, asociados a los </a:t>
            </a:r>
            <a:r>
              <a:rPr lang="es-ES" b="1" dirty="0" err="1" smtClean="0">
                <a:latin typeface="Arial" pitchFamily="34" charset="0"/>
                <a:cs typeface="Arial" pitchFamily="34" charset="0"/>
              </a:rPr>
              <a:t>mecanorreceptores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del periodonto, determinan una condición que no poseen las prótesis orales. </a:t>
            </a:r>
          </a:p>
          <a:p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capacidad de adaptación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a la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protésis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está condicionado por la edad a la que el individuo es rehabilitado. </a:t>
            </a:r>
          </a:p>
          <a:p>
            <a:pPr>
              <a:buNone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&gt; edad                    &gt; difíciles periodos de adaptación.</a:t>
            </a:r>
          </a:p>
          <a:p>
            <a:pPr>
              <a:buNone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&gt; edad               &gt; degeneración, &lt; coordinación 				        neuromuscular, &lt; secreción salival</a:t>
            </a:r>
          </a:p>
          <a:p>
            <a:pPr>
              <a:buNone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			 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impacto negativo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de la prótesis                     			  durante la masticación</a:t>
            </a:r>
          </a:p>
          <a:p>
            <a:pPr>
              <a:buNone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				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Flecha derecha"/>
          <p:cNvSpPr/>
          <p:nvPr/>
        </p:nvSpPr>
        <p:spPr>
          <a:xfrm>
            <a:off x="1475656" y="3356992"/>
            <a:ext cx="115212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Flecha derecha"/>
          <p:cNvSpPr/>
          <p:nvPr/>
        </p:nvSpPr>
        <p:spPr>
          <a:xfrm>
            <a:off x="1475656" y="4005064"/>
            <a:ext cx="86409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Flecha abajo"/>
          <p:cNvSpPr/>
          <p:nvPr/>
        </p:nvSpPr>
        <p:spPr>
          <a:xfrm>
            <a:off x="4499992" y="4581128"/>
            <a:ext cx="360040" cy="360040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380335" y="116632"/>
            <a:ext cx="39036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DISCUSIÓN </a:t>
            </a:r>
            <a:r>
              <a:rPr lang="es-ES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(VARIABLES)</a:t>
            </a:r>
            <a:endParaRPr lang="es-ES" sz="1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79512" y="5849396"/>
            <a:ext cx="253146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 smtClean="0">
                <a:latin typeface="Arial" pitchFamily="34" charset="0"/>
                <a:cs typeface="Arial" pitchFamily="34" charset="0"/>
              </a:rPr>
              <a:t>Machado </a:t>
            </a:r>
            <a:r>
              <a:rPr lang="es-ES" sz="1400" dirty="0" err="1" smtClean="0">
                <a:latin typeface="Arial" pitchFamily="34" charset="0"/>
                <a:cs typeface="Arial" pitchFamily="34" charset="0"/>
              </a:rPr>
              <a:t>Goyano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 et al. 2015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De Oliveira et al. 2011</a:t>
            </a:r>
          </a:p>
          <a:p>
            <a:r>
              <a:rPr lang="es-ES" sz="1400" dirty="0" smtClean="0">
                <a:latin typeface="Arial" pitchFamily="34" charset="0"/>
                <a:cs typeface="Arial" pitchFamily="34" charset="0"/>
              </a:rPr>
              <a:t>Von </a:t>
            </a:r>
            <a:r>
              <a:rPr lang="es-ES" sz="1400" dirty="0" err="1" smtClean="0">
                <a:latin typeface="Arial" pitchFamily="34" charset="0"/>
                <a:cs typeface="Arial" pitchFamily="34" charset="0"/>
              </a:rPr>
              <a:t>Kretschmann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 et al. 2015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79512" y="764704"/>
            <a:ext cx="6840760" cy="5256584"/>
          </a:xfrm>
        </p:spPr>
        <p:txBody>
          <a:bodyPr>
            <a:normAutofit/>
          </a:bodyPr>
          <a:lstStyle/>
          <a:p>
            <a:pPr>
              <a:buNone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dirty="0" smtClean="0"/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Mayor eficiencia masticatoria </a:t>
            </a:r>
          </a:p>
          <a:p>
            <a:pPr>
              <a:buClr>
                <a:srgbClr val="00B050"/>
              </a:buClr>
              <a:buNone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Mayor rendimiento masticatorio </a:t>
            </a:r>
          </a:p>
          <a:p>
            <a:pPr>
              <a:buClr>
                <a:srgbClr val="00B050"/>
              </a:buClr>
              <a:buNone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Mayor capacidad masticatoria que </a:t>
            </a:r>
          </a:p>
          <a:p>
            <a:pPr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   los pacientes desdentados.</a:t>
            </a:r>
          </a:p>
          <a:p>
            <a:endParaRPr lang="es-ES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395536" y="413792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ea typeface="+mj-ea"/>
                <a:cs typeface="+mj-cs"/>
              </a:rPr>
              <a:t>SUJETOS</a:t>
            </a:r>
            <a:r>
              <a:rPr kumimoji="0" lang="es-ES" sz="2800" b="1" i="0" u="none" strike="noStrike" kern="1200" cap="small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ea typeface="+mj-ea"/>
                <a:cs typeface="+mj-cs"/>
              </a:rPr>
              <a:t> DENTADOS</a:t>
            </a:r>
            <a:endParaRPr kumimoji="0" lang="es-ES" sz="28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02" name="Picture 2" descr="http://remedioscaserosparablanquearlosdientes.net/wp-content/uploads/2014/09/remedios-caseros-para-blanquear-los-dientes-portada-1038x5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780928"/>
            <a:ext cx="3456384" cy="1863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04" name="Picture 4" descr="http://www.cliredent.com/web/wp-content/uploads/2012/09/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653136"/>
            <a:ext cx="3240360" cy="1929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7 Rectángulo"/>
          <p:cNvSpPr/>
          <p:nvPr/>
        </p:nvSpPr>
        <p:spPr>
          <a:xfrm>
            <a:off x="6516216" y="4221088"/>
            <a:ext cx="12490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VS</a:t>
            </a:r>
            <a:endParaRPr lang="es-E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1">
                  <a:lumMod val="5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67544" y="5733256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400" dirty="0" err="1" smtClean="0">
                <a:latin typeface="Arial" pitchFamily="34" charset="0"/>
                <a:cs typeface="Arial" pitchFamily="34" charset="0"/>
              </a:rPr>
              <a:t>Matiello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 et al.(2005) </a:t>
            </a:r>
          </a:p>
          <a:p>
            <a:r>
              <a:rPr lang="es-ES" sz="1400" dirty="0" err="1" smtClean="0">
                <a:latin typeface="Arial" pitchFamily="34" charset="0"/>
                <a:cs typeface="Arial" pitchFamily="34" charset="0"/>
              </a:rPr>
              <a:t>Cavalcanti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 et al.(2008) </a:t>
            </a:r>
          </a:p>
          <a:p>
            <a:r>
              <a:rPr lang="es-ES" sz="1400" dirty="0" smtClean="0">
                <a:latin typeface="Arial" pitchFamily="34" charset="0"/>
                <a:cs typeface="Arial" pitchFamily="34" charset="0"/>
              </a:rPr>
              <a:t>Daniela Von </a:t>
            </a:r>
            <a:r>
              <a:rPr lang="es-ES" sz="1400" dirty="0" err="1" smtClean="0">
                <a:latin typeface="Arial" pitchFamily="34" charset="0"/>
                <a:cs typeface="Arial" pitchFamily="34" charset="0"/>
              </a:rPr>
              <a:t>Kretschman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 et al.(2014)</a:t>
            </a:r>
            <a:endParaRPr lang="es-ES" sz="1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80335" y="116632"/>
            <a:ext cx="43284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DISCUSIÓN </a:t>
            </a:r>
            <a:r>
              <a:rPr lang="es-ES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(RENDIMIENTO)</a:t>
            </a:r>
            <a:endParaRPr lang="es-ES" sz="1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79512" y="332656"/>
            <a:ext cx="7467600" cy="5949280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Retención, estética, habla, masticación y              comodidad; la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masticación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es la </a:t>
            </a:r>
            <a:r>
              <a:rPr lang="es-E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menor valorada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El nivel de satisfacción con la masticación de sujetos con dentición natural es muy superior con respecto a los sujetos usuarios de prótesis dental removible.</a:t>
            </a:r>
          </a:p>
          <a:p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Aumento del tiempo y número de ciclos masticatorios en comparación a sujetos con dentición natural.</a:t>
            </a:r>
          </a:p>
          <a:p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Mayores dificultades en el corte de los alimento frente a la dentición natural. La causa de esto es la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debilidad de los músculos masticatorios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(masetero).</a:t>
            </a:r>
          </a:p>
          <a:p>
            <a:endParaRPr lang="es-ES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539552" y="-531440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ea typeface="+mj-ea"/>
                <a:cs typeface="+mj-cs"/>
              </a:rPr>
              <a:t>SUJETOS</a:t>
            </a:r>
            <a:r>
              <a:rPr kumimoji="0" lang="es-ES" sz="2400" b="1" i="0" u="none" strike="noStrike" kern="1200" cap="small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ea typeface="+mj-ea"/>
                <a:cs typeface="+mj-cs"/>
              </a:rPr>
              <a:t> CON PRÓTESIS DENTAL REMOVIBLE</a:t>
            </a:r>
            <a:endParaRPr kumimoji="0" lang="es-ES" sz="24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338" name="AutoShape 2" descr="data:image/jpeg;base64,/9j/4AAQSkZJRgABAQAAAQABAAD/2wCEAAkGBxMSEhAQEBASFRIRFRAVEBIQEA8QDw8QFRUWGBURFRUYHSggGBolGxUVITEhJSkrLi4uFx8zODMtNygtLisBCgoKDg0OGhAQGi0dHR8tLS0tLS0tLS0tLS0tLS0tLS0tLS0tLS0tLS0tLSstLS0tLS0tLS0tKy0tLS0tLS0tLf/AABEIALgBEwMBEQACEQEDEQH/xAAbAAEAAgMBAQAAAAAAAAAAAAAAAwQBAgUGB//EADQQAAIBAgQEBAUDBAMBAAAAAAABAgMRBAUhMRJBUWFxgZGhBhMiQrEywfBSYnLRFCPhM//EABkBAQADAQEAAAAAAAAAAAAAAAABAgMEBf/EACYRAQEAAgICAgIDAQADAAAAAAABAhEDIRIxBEETIhQyUWEjcYH/2gAMAwEAAhEDEQA/APuIAAAAAAAAAAAAAAAAAAAAAAAAAAAAAAAAAAAAAAAAAAAAAAAAAAAAAAAAAAAAAAAAAAAAAAAAAAAAAAAAAAAAAAAAAAAAAAAAAAAAAAAAAAAAAAAAAAAAAAAAAAAAAAAAAAAAAAAAAAaymlu0vEjaZLfTX50eo3E+GQq0eqG4eGX+N0yVdMgAAAAAAAAAAAAAAAAAAAAAAAAAAAAAAACOpXS0b16Lci5SLY4Wq88W9lHzbKedazhn3UM8Q+cvTQi1pOOfUV51ly9yu2swqKVUrteYNHXG1pgzHE25tDyLxp6ePf8AU/MtM2WXBP8AE8cfLt5ot5s78eJqeYL7lbutUWmbPL49+qtxknqnddi7CyzqtggAAAK1TGxTtv1sVucbY8OVm0tKspbP/ZMu2eWFx9pCVQAAAAAAAAAAAaVaiirtkW6WxxuV1FVZjG9mml10M/yzbb+PlpcTNXOyBiUkt2l4hMlvpWq5hTjvNeWv4KXPGfbXH4/Jl6ihic7jtC/d2KZcs+nTx/Cy95KjzSC5Pu3q2Z/kjonxc6jeaRfX0H5It/FyjR4yL+71I8k/hyn02VXvfwYPFtcI00ZCzRyC2jit/wChGtn/AC4rn6E+R+LK/TMcwj1Y84i/HyXMLm0I836aF8eSRz8nxMsnShm1J/f7M1/Ji5b8Tln0kjmFN/evwT54/wCqX4/JPpMq0XtKPqidxncMp9ORmWbWvGGi5vm/Awz5ddR3/H+Jv9snNp1Xbi67Gcv27MsZvS/k826nk7mvHe3L8rGTB3jd5gAAAAAAAAAAAOdmUvqiuVr+5jy3t1fHn62uTiZ7mFru48drGW5lw/TL9PujTj5NdVl8j43l3j7YxebSekXwr39ScuW/SeL4mM/t25k6zb1bfizLe3ZMJJ1Fmikmm4rXa5aMst2WSrkYwk/0rTsX6rmtzxntycz4IS4VF3aVl57mWepXd8e55Y7tHl/0cV7MeHW0/wAj9/FzZSsZuqM/NG0eKanjJLn6lpkyy4pViOOjzduxbbP8VRzxfp7lbk0nErSr35ldtZhpviYOKhL+pXJymlcMplbP8YjiOHbfw5k70XHy9pMPm0uJXs4800iZyXamfxsdddV0sXJLkteiNMtObilv2rKStsVbau2VUsNouO26rct/EnatwSwlfkFLNOvk1G3E+dvQ2444Pl571HVNXEAAAAAAAAAAADm5tHaXkY8s+3X8W+44tapfdGD0ccf8VkyG2mkmQtIRYKs1MQuBLmtmX8umOPHfLarDFNPRlZk2vFLO1fE1m5qctbe6It72vhjJj4xLWzSUk1yLXO1nh8fHG7cyb11Ma6p6RuZCzHzido0x88bPFj51yE60k4iR0a1TijS/tT9dDW9yObGeNy/65uIq+5Wt8WcE/qS7kY+zP09JWqRfodFefhjYryhYo1l2ibKtEtMlTJcw0S+Ln5K9DgKdo+J0YzUeVzZbyWSzEAAAAAAAAAAAEWJp8UWiuU3F+PLxyleWrx1ZyPawvURTgRYvKjqRFXxrWOwTfaOrsyKtPanSZGLTJmqKiK/EQsTYpEEiq+0UgttpcgSUyUVI2ELlCq+Hh/i8DXH0xzne3Oq34mumhS+2svS1g46onFXO9Oi5dS9Yx1oYXiinHV2LXuOW8vjl2qVKNml4lW+Oe5tLCmSpcnRwFC9u5pi5ObPW3fSOh5bIAAAAAAAAAAAAAOXisKm2+rOWzuuzj5bJpy8RQtKxWx24cm8dq04ciG0y+2kadiFrltvUw303RCk5e9OYqNn4COi5ba1VcUlQcBC3k0mEytXYg2jnSvsNJmaBQ1I0v5J4UhpW5JHFEq+TemrXLRW3apTjdvuVaW6jpUKfDqWnTG5bbJXkl1FRvUety6naGj1VkXxvXTyufLeXbnwoyqOpKO8U9+vQd11XPHjmMv2nw2C46W9pNp+S/jJ9xlnzeHJ/x1YUFFq3LQs47yXKXa6dLnAAAAAAAAAAAAAAV6sdV4nNnNZNcb0p4/DqTj4r8meTfh5LjtXx2AvKNubSfhcZT6a8PPqXbXNMIlZxVtNe4z1Ok/G5beqs4ainTUbbxWvkVk60y5M7M9/9eczClwvsZY5auq9Hjz3EmUZX867lJqK0VubNMcblVOf5H451N1WzPAOm7q7XNdjO241fi5vNRqUzStpklhlcpJSkrJ7eBSy1nl8iTqI8Rlkoq8W7+qK/tiY/IlvaGiuJbarc1l3Gluk+HwspvRaLmRVM+WYx0YZOnvuR4bc38nJz8ywUqM+Bu8X+lk3eN1XTxcs5Mdz2xgcPqTeonPN6ehlilRkmteTtqnYtjhvHt5+XyLOSOHQpWk77p28zLLLUdly3HqMBH6S/H6edzX9jKoWUu7dzTCnyLvSxhI2VvEYM+W7u0t9i8ZrCZ0smQAAAAAAAAAAAA1k7IrldRMm1apfe+xzZbvbbHXprUnez8CtqcZZ02qLVeKJvtGPqocxhdFORpwXVZwj+iL7E43ravJ/euXmeHvcwzxdXFnpZ+HYWptdJP8I34r0x+Vd5JsdhFO6fMnPGVXjzuLzOFwTdT5b+2ST8DLHvp6GXLrHyj02IprZbLReRtk8/Gqzw5XS3k8/nGE+VVTj+motOz6fzoUy/S/8At28PJ5Y6v07eEwqhCC52vLu2X1qOTPO5ZWragSopfEWH46PF91N+xHJ3jv8Axr8bLx5NfVVsgwV05y8vMjCeU20+Ryd+MeipwsrGsmnDbtwP+NerUf8Aczkyx3nXdM/0jt4aNkb4Rycl7ZwqsWw6RydtqctH5k4oyjEpWWvqTsk36c55o41Gr3jpoy2PJ9On+NMsN/bt0KynFSjs/bsby7cGeNxuqkJVAAAAAAAAAEOLrqEJSfLbu+RXLLU204sLnlMXHw+Pk5Jzej5ckc2Wdvt3Z8GMmsVuVdSagnvv4Fbd9MJhcZ5VNVo3skxcd9RTHPXdRznrwrVrn4EW/S0nW63ru61Jy7iuHVYwtuFJcrjCfqnk/shxMdCLF8KzlcLRfeTf4/0W45qK813Vqoi+mcrkyoWrua2afrpYy8dcm2/n/wCPS6tiyiN7kJc/OKXEof2y9mRyY7kX4svG1djy8i1UiWKI0MVYXhOL5pl5NzSN6uzAQtFR/mxOE1EZ5bu10nSjkU60JTnwyvZ66Na89znurldOvWUxm3QTfC+Hezt4mk9dML/btFgqvErPR7Nfkrx5b9r8uOu4kUPluy2f8sW143Sm/Ob+2mP/APnNX5aPuWTxf3jyzqNvUq9aSaeh+HcRrOHhJfv+xtx33Hm/Nw6mX/x3DZwAAAAAAAAADk/EcrQiur19DHm9O74E3nXA+ZojB6Nnbo5HL6pN7209RHL8ufrNOriK3CmLXHhh5VjA/pcnzLY/qc3vUV6745KN7X6GVnldNsZ447WeBU0uFWXRGmph6Y7vJe1OviOK6jv3WiM7lL6bY4a9rEMS1wqaUdFa379Dbz/3pjePe/HtNLER/qWvdF5Yp43/ABSqYhXUVre130tfQr5Tel/C62njJEXojWW5CUFepGP1S2s++rTS92W3J7RJb1G1NqwpEykiu4nVa1q0Unrr0LbkR42q8se4rilG+v26b9it5NTdaTi3dRIsdxKyVr9R+TfpH4tXtHXwkeHiirNK/g0Z5YTW40x5LvVT5bV9xxZKc2KvWnwVWuUrNef8ZXKeOTXCeXGtY+r/ANTlzjZ+5r7jHix1ya/1ya2Nco7lZL9u3DikrlN6lnVPTpZLVtWj3sn5ovhf2c3ycN8NeuOl4oAAAAAAAAA5HxIv+tf5fsY83p3fAv8A5K83TleNujOeenqZTtNhq/C73CmeHlFmtjOJpX0EjHDi8XWpVrUo+Fybl048sN8lVcBU4ql/8reSIwmm3NNcelvHVbJkZ1hx4qWSzU/mP+5fgrxfbTm60mxnMnKow9OdhrfNS6qX7FMP7Nc9+C/Wom1jGVzMVWkp00pSV3rZvXR7mdt3GuGMuN6W3xf1P1LsulDHTacLt7med7jbCdVZoxfVl4zulfMXw8DvzK5/TTi72v4ZXszSMsm2bLhoyf8Aj+URn/Vbh7zQYCqmkzPHJfPHVdSb+iXg/wAGm+mGv2jmZPX2T6JrujLD9bp082KXPN4yXJL8s3slivxvViCGIcqcot8jPGWXTS4SZyxx3LkaOqRtBBNXcmi3Vh/kn6E4d5Mvk3XFXsOI6nh6Z4iTTPEEaZuAuEMgAAAClnFLipSXSz9DPkm8XR8XPx5Y8dszkj3L3GJMlEawYLHTqYmPAkr3t5IjU3tzzjvl2ZXWXHHs37plto58f0qxnWJsrLdmWV8unPw4IfhiVo1O7X7r9i06W+TPS7jZWVymVUwjz0MXatGXJO3k9CJ1ZXXcN8dj1M5Jq50V57zObVbVY9rfkwy9u3hx3hXepq8U+xu477cPOalpRXTUyzdXBjuV08JNOKZpPTnyllcjOq15pLkUy7rr4MdY7dHJ8ReKv4E4VhzYarHxDiPo4VzsTnfpf42G8tufgK/C7cna3Z9DDKeN235MNx6CjWvF9y+Nclx7cmr9E4xvbhVr+7/JfLF1T9pszDEJ2V7sY9LcWGlKNQs18WrWpKWXLkiKmR2/h2l9Tl/SvdmvFO9uH52X6yf69Bc3eYzcIZTA2TCGUyUNgMkIAMXA1l06kJjx2Y4bglJdHp3XJnJnNV73ByeeMqjcq202uEaauQNNqdWzCLjtvjK6klpqJGePHp08okowXfS/dXf7jL05+bG2oc1xKs0mY63VuLB5uvPXQvlNu3Gad/C5uuBJvVblpn04c/jXy6cTH1+KTfN7dkUsdfHh4zTv5fmcXTV3ZpF8c+u3Fy8FmXTj5lWvNsh1cWGppvg8x4VwvyG9K58Hldq1evdtkxrjhqaZw+LlTd1s91fZlcty7hlxTOaqXEY75ju+RMu/aMOLwivCvaWpLTx3HXwuPSd16N3VxjJLuMMuLavianFK7LtMZqI5xCzS5CzZMlGk1GnfUIyunqctocEEnu9X/o6cJqPG5+Tzy/4uXLMGUyUN0wNkwhsiUNghkgYuQMMJathLnZrgvmK6/Utu66GeePk6vj8347q+nmK1Kzs9Gt0c2nrY5SxDJBeNOIhOmrZJptGIVq9RxfBGS68i29RllxzKyuVisW3pZJdjPbfHjVKOrYicppqmQtpFN6hbSaNZoK+G2K1S5JMdNEE6bXBphO4NJKS1JiKxVQpFnC1LkSoyizUkX2pIzT7iFZuhtDeEU9tyUW6dzLMDa0p78l07s2ww13XnfI59/ri60TVxN0ENkShsgNkEN0ShsEBAEJYYGrCUc3YhaRzcbh4z1cdeq3M8pK6ePkyw9VyMVl8l+nVe5llhXbx/Il99OdONtGjN1TKX0xYJ2ywRrJ6AijiFe5VpEOG3sMU5MTWrFTETWqIW+kkkTURHNBLeOwR9kYkxFYirMi9J9rVJotGdYkrknpihTZWRNq3CNyzO2RYVBvSzXhoX8XPlzd9JqOVt7yfsJxq35P8Ax1MLg1HZa9XqzWY6c2fLcva/CLLMLpZpPqWjLKJlEso2UQNkghsoko22SCNtggIGLAYsEtZohMVpRKtpUbiQnbSVMLbV62FT3SZW47Xx5LPSjVyqPLT1KXjjafIyVamWvkyLg0x+RYqVcHJcrlLjXRj8jG+1KdO26a8Smm8y36RQo2dyJFrluNakAmVXlT1I0v5JXSuTpTya/K7jSfJiKtzBvaSKT5kq1usPfZX8EydK/kkTxwkl9r81YmY1S82P+paeCk9l6kzGqZc+K3RyqXN+hecbLL5X+L9HL0tkXmOnNly3L2tU8L2LaZ+SxCgTpW5Jo0idK2t40ydK7TU6ZMUyyTqBLPbKiSbZUQjbYIAAAAAAw0QRC4lWkrVwGltsOA0baumRpPk1dIaT5NHhxpPkjlhSNJmaKeAT5L0IuK85LFWpksH9q/BW8caT5OU+1efw/Hl+WR+KNJ8vJo/h9fxsj8UT/LybRyJL7V53ZP44rflZX7SxyprZRXhFFvBneXftustlzY8UfkjeOVvqT4H5Uscu7v1J8VfNJHL4jxReSpY4RdCdK3NuqCJ0jybqkhpHk2+WNI8mVAk2yoBG2ygNK2p4qxZS1kIAAAAAAAAAADDRA1cSFtscITtiwNsNA2WCdnCDbHCNJ2wog2w4A2cITs4QjZwhOzhBs4QjZwg2yog2zwhG2LBO2bEo2zYGywGUgjaRIlTbIAAAAAAAAAAAAAAGGRoLBO2LA2OINiBWrQWIgrDBGLAZAwAsElgFgMoIZkEQigmlgbHEI22igi1siUAAAAAAAAAD/9k="/>
          <p:cNvSpPr>
            <a:spLocks noChangeAspect="1" noChangeArrowheads="1"/>
          </p:cNvSpPr>
          <p:nvPr/>
        </p:nvSpPr>
        <p:spPr bwMode="auto">
          <a:xfrm>
            <a:off x="155575" y="-1287463"/>
            <a:ext cx="4029075" cy="2695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4340" name="Picture 4" descr="http://www.oralimagen.com.co/wp-content/uploads/2012/04/den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548680"/>
            <a:ext cx="1944216" cy="1231305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251520" y="5733256"/>
            <a:ext cx="525658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Domingo Santos et al. 2004</a:t>
            </a:r>
          </a:p>
          <a:p>
            <a:r>
              <a:rPr lang="es-ES" sz="1200" dirty="0" smtClean="0"/>
              <a:t>Andrade et al. 2006</a:t>
            </a:r>
          </a:p>
          <a:p>
            <a:r>
              <a:rPr lang="es-ES" sz="1200" dirty="0" err="1" smtClean="0"/>
              <a:t>Cavalcanti</a:t>
            </a:r>
            <a:r>
              <a:rPr lang="es-ES" sz="1200" dirty="0" smtClean="0"/>
              <a:t> et al. 2008</a:t>
            </a:r>
          </a:p>
          <a:p>
            <a:r>
              <a:rPr lang="es-ES" sz="1200" dirty="0" err="1" smtClean="0"/>
              <a:t>Gonçalces</a:t>
            </a:r>
            <a:r>
              <a:rPr lang="es-ES" sz="1200" dirty="0" smtClean="0"/>
              <a:t> et al. 2014</a:t>
            </a:r>
          </a:p>
          <a:p>
            <a:r>
              <a:rPr lang="es-ES" sz="1200" dirty="0" smtClean="0">
                <a:latin typeface="Arial" pitchFamily="34" charset="0"/>
                <a:cs typeface="Arial" pitchFamily="34" charset="0"/>
              </a:rPr>
              <a:t>Von </a:t>
            </a:r>
            <a:r>
              <a:rPr lang="es-ES" sz="1200" dirty="0" err="1" smtClean="0">
                <a:latin typeface="Arial" pitchFamily="34" charset="0"/>
                <a:cs typeface="Arial" pitchFamily="34" charset="0"/>
              </a:rPr>
              <a:t>Kretschmann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 et al. 2015	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Bessadet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M et al. 2013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endParaRPr lang="es-E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79512" y="980728"/>
            <a:ext cx="7467600" cy="5493224"/>
          </a:xfrm>
        </p:spPr>
        <p:txBody>
          <a:bodyPr>
            <a:norm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Contracción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muscular más corta </a:t>
            </a: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Mayor período de relajamiento</a:t>
            </a:r>
          </a:p>
          <a:p>
            <a:pPr>
              <a:buNone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Buena retención 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Facilidad de uso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Buena estética 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Buena eficiencia masticatoria 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Ciertos alimentos causan más molestias </a:t>
            </a:r>
          </a:p>
          <a:p>
            <a:pPr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al cortar en los portadores de prótesis </a:t>
            </a:r>
          </a:p>
          <a:p>
            <a:pPr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removibles que en las implanto soportadas.  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251520" y="-531440"/>
            <a:ext cx="7467600" cy="1143000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Sujetos con prótesis dental implanto soportada </a:t>
            </a:r>
            <a:endParaRPr lang="es-E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967536" y="1340768"/>
            <a:ext cx="417646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Arial" pitchFamily="34" charset="0"/>
                <a:cs typeface="Arial" pitchFamily="34" charset="0"/>
              </a:rPr>
              <a:t>         estabilidad </a:t>
            </a:r>
            <a:r>
              <a:rPr lang="es-ES" sz="2000" b="1" dirty="0" err="1" smtClean="0">
                <a:latin typeface="Arial" pitchFamily="34" charset="0"/>
                <a:cs typeface="Arial" pitchFamily="34" charset="0"/>
              </a:rPr>
              <a:t>oclusal</a:t>
            </a:r>
            <a:endParaRPr lang="es-ES" sz="2000" b="1" dirty="0" smtClean="0">
              <a:latin typeface="Arial" pitchFamily="34" charset="0"/>
              <a:cs typeface="Arial" pitchFamily="34" charset="0"/>
            </a:endParaRPr>
          </a:p>
          <a:p>
            <a:endParaRPr lang="es-ES" sz="2000" b="1" dirty="0" smtClean="0">
              <a:latin typeface="Arial" pitchFamily="34" charset="0"/>
              <a:cs typeface="Arial" pitchFamily="34" charset="0"/>
            </a:endParaRPr>
          </a:p>
          <a:p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2000" b="1" dirty="0" smtClean="0">
                <a:latin typeface="Arial" pitchFamily="34" charset="0"/>
                <a:cs typeface="Arial" pitchFamily="34" charset="0"/>
              </a:rPr>
              <a:t>mejor función masticatoria</a:t>
            </a:r>
            <a:endParaRPr lang="es-E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http://www.fuentesaludable.com/wp-content/uploads/2014/10/manzana-zanahori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645024"/>
            <a:ext cx="1788790" cy="1788790"/>
          </a:xfrm>
          <a:prstGeom prst="rect">
            <a:avLst/>
          </a:prstGeom>
          <a:noFill/>
        </p:spPr>
      </p:pic>
      <p:sp>
        <p:nvSpPr>
          <p:cNvPr id="12294" name="AutoShape 6" descr="data:image/jpeg;base64,/9j/4AAQSkZJRgABAQAAAQABAAD/2wCEAAkGBxMTEhUUEhQWFhUWGBoYGRgXGBgZGBobGhgYGh0ZGhsaHSggGBwlHRcYITEiJSkrLi4uGh8zODMsNygtLisBCgoKDg0OGhAQGzQmICYsLCw0NDQsLCwsLC8sLCwsLCwsLCwsLDQsLCwsLCwsLCwsLCwsLCwsLCwsLCwsLCwsLP/AABEIAL0BCwMBIgACEQEDEQH/xAAcAAABBQEBAQAAAAAAAAAAAAAAAgMEBQYHAQj/xABAEAABAgQDBQYEBAUDAwUAAAABAhEAAyExBBJBBVFhcYEGEyKRofAyscHRB0JS4SMzYnLxFBWyQ5LSFiRjgsL/xAAaAQADAQEBAQAAAAAAAAAAAAAAAgMBBAUG/8QAMREAAgIBAwMEAAMHBQAAAAAAAAECEQMSITEEE0EFIlFhMqHwFHGBkdHh8RUjQlLB/9oADAMBAAIRAxEAPwDuMEEEABBBBAAQQQQAEEEEABBBBAAQQQQAEEEEABBBBAAQRGx2PlyU5pqwkaPc8hcxQYjtij/pIKuJ+TCFc0uS2PBkybxRqISuYBcgcy0YqftafMqZhlgj4UUbrd4qJuHcuSVq3qcn1ibzLwdMOhb/ABM2+I7SYdNl5juSCfW3rFPie1Cl1R4AN9z1IikzqHxRQ7W2iND4BrZzu5RJ5JPydePpMcXsrf2aNfaxSTSYonoR60hmV2rxBJImtwUEtybL9Y59idqF/Ckk8IWjaasrEF33ikYpnQ+kXwjrWE7XLpnlpVxQpvQvF/s7bEqdRJZX6VUPTf0jieH2k2rEaC/yi0w21yA6iadCIqsjOPL0K+KO0QRhNl9tcgSJvjQfzfmHneNthsQmYkLQXSoOCIspJnm5MUsfI7BBBGkwggggAIIIIACCCCAAggggAIIIIACCCCAAggggAIIIg7Q2vJk/zFgHdc+QjG0t2NGEpOoq2ToIof8A1dhWcqLO1rln+kUO2PxByB5MsEb1mtrsDTzibzQXk6YdDnm6Uf57G2xeKTLSVLLARidrfiNLQcktJf8AUpvQD6xjtqdssRPdMyYACXACQAKEc9d8UWJKQrxX/ptyYxGWdt+09Xp/S4QV5d39cGvx22ETZiZs2bZJGWpv/wAdbb4jntDJRSWgltbCMgvE1pVrUENzJpqMrOBrbfYtXi8SbbZ3rBjikmauZ2iXdIQKsxIKubO5hpPaRbF78rEaGMzKmEaAUvu9axM74pYggvUhRffus5rCuP2Ppgv+Jdq7RqVmLAJABrfQU3x7NmyZgzKUSWfK5vyjM4jELQsKUQU1ypKnAFRowccrx6qY7qDqccmNXHHmIKaDtwa+C6nokrBKVEMWSHuTwNdYrJskgqCSCEliUghy2r/SHMViAqSoMHQXTmIJYmxI6RF7IYhCjNlzKBYAHOvrX0h72IVQ4pDmr5uf7NEzE4sNlSPDv1J3vEbF4IylEKYahTkgjhu5Q0E5rGwJF660vWBMaUU0OnEEAVqOMbj8Ou1YQsSJrhKz4SbJUfoftHPJkhbsoMdzN6R5KLHcQYrGVbnJlwxnHSz6XgjI/h3t1WIkmXMLrlgMdSnjxDM/KNdHSnZ4E4OEnFhBBBGiBBBBAAQQQQAEEEEABBBBAAQQ3PnpQMy1JSBqogDzMZTbP4gYeVSU81XCiP8AuN+kLKSjyWxYMmV1BWa+Mxt/tth8MrJWYv8AMEEeG9zv4Rz7b/azE4kFJmpQm+RDjzVryjKFyd5iEszf4T1en9MhHfM7+l/X+httr/iFiJriU0pGmUOrqrfyaMpjNprWXWoqJuVFzERALXAj1UoG9Tpoeu+Iu5cnqY1DEqxxS/XyS04p2JJy6a+dY9XMeqnBJ0sWiuTNH5b2ezeXunKJBmFuHIE9HEJVMtrckOKKQPEHJ+GpHnvFD6xGmFNqpLlwa8q6x7NxKfypVzURXX5k66wzNnLUGyA0D3Nia3poKQ6JtU7H0ygA4ryhUmeRrpZ2fRnam+u7lEYTVAOxDVppHuHmAmModNEmdNVcjgXSGszP5+xHqFBa/EAEZQL6DXibV89THuRQJyl2q0RAqnnSnWjuBWlN+4wJmSjuPzfCfAp0iwOsJE1SpiaZdMyTvNCGbfZ4XKKLEVIFQdfekeKK5ZCkkEebedRGoWSIyZudZKyolZqWdTkvbWK5ZMqcpLMyuLHcQ9RRo3GD2lJKQtQALEEpZwf8xlNr7UV3iVK8QBKXIFn4cA8at9iTbu+KNCZwxUhrzEEEAlqj9or5E5UtQL1FCHqOcQkTihbppreh5RPxK0zZZmN/ET8QGqbP0eJx+C8oUrXDJy0pxCQpSsqgcrj7aiPZ+yc4NRnTRxZXAi7xTYPEkFjY3B+cT/8AdQ+paxsSncYom0cs4fA5snay8OsKQopWkt+xFiI7X2d2/LxUsKSWW3iRqPuI4umaiaGUBeirHg7VheydpiStKpalpU9FHTmNRF4To8/qen7m65O+QRU9nNspxMrNQLDBYBcPvHAxbRc8dpp0wggggMCCCCAAggggATMmBIdRAA1MZ7aHa2WhxLSVka2Hlr6RiO3XaSZMWqWF5UpUQEJ1Ys6lanhb5xjpc5TuCX52eOSedt1E9/pfSoaVLK934NZ2hmYifNCw5FCxsGNgDRogYrZk2ZVaSle9nfgctmhOA20ZaQlRqeDnrX0jV4clgVEV4N6aRJM6skXBJLhcGKRsAuxcKJvRvIgGGsTswyh4UTDvXw3BrA+sb2ZJSq9Tv/eGO7WniObFvr5w1ke4zmilgaND0ghiTfdvjWbX2JLm+JilX9IFX3jXzikndnJibKBH/afkR5mCvgtHNBrfYqlMakR4lIuPP/EKVhFhWU0JIDlSQl2LDMTl9YQVlId2BsxZxY8xcefGMaLxkvB5N8WlhysOUEucq1Bo7ECm9rmFomZ2egDsdTQAAcA0elCbFcYNYjNlUGIL1o7V53hCkssWBVuDP092idhMD3i0hKg5Ny+lyeGkaORsOX8MwIUq4UHBDWPrALKcY88lFPX3RIUjM5TqXB1AYtWl3sIqcRh1FaqBJvffWvCNpiOzySXC6kv4i/sxSnBTJKl5klmLLDEXFXrpyOukCQLLGXnchSpOVLeFRIckae2MJnTCtCgoPkZi1WsedxEPGTChYUk0P0ce98OyMVmbM1aOX0LVu9Iymi3tlsiBOSeIO7TkYi4teYNyPUBvrFviMLTMNag+9RaKubqIeLObKnQrATSoZNRVPTT5mLHDYhQ8Q04ebjdGfmKKFg2qCOBEXeFn5vGkAk/ENx16GMnHyNgyX7WXOFweHml85QTXKWDcAdY9xfZ5aaoOYeR6aGK+UHfKRTQkCj3D0MXuwljK6phBcih8PC4jIyfDMzYqWqLKL+IlVfi1e7cePGJ+z2USknKTUPT0ifjsOsn4+8F6NTmBFeif3awRUe6c4qczepUW/Y3bsyRiQpv4J8CxvrccQQ/nHa5M0KSFJLpUHBGoMcVxElJAWj4TcC46Rufw32wlcsyXqgkoDu6TduRem4iK45eDzOsxWtaXBtIIIIseaEEEEACZiwkEksAHJOgGscx2h+Ik4KISEZMxZYBdnLXP0iy/FDa5SlMhJZ/Es16Jp1PlHLf9SpJ8OumhfhHLlyO6R7vQdFHtdzIrvj9fZZT8fKmP3soH+pBKS/IxAVOlUaWw3GYfVxEPETAPhBFKgnXgP3hEkJVqxO85Ryp9YkejRbYPFpSc6ZSFHcVFXWpb6xdyu1jgAya8DTzMZ7DbP/WvKm2YMpPAP+XmYc2thRKA8JUDZYU/np5QJCz0t77mhV2qCTlKCOJUD/xBhqd2xp4UdTaMelfD6CJM6b4GIP8ASp3A4UpAjHhi/BdTe0E4sTlCeHtxFfN2vMV8UxQ3M37RWocB8zp1AXXy+sTFYZCw8lTKaqFFj0UbwWb24xEKxP8AUt9c1X6N84dkLC3zrUONWHvdEJTgZVAc9fOLDZUklYGdIB1cH0MYytLSyNMm5SQTmHEv1BELKUrcpcHdQjpqPWF7VwS5RYuQ9Czv9ojSJwcO5HBh5kAvA9jIrWrRLwUqZqmax/SC3k1Ys8Hg57lpikf3BvRzEo4iVKk5mUM4ZqqAMZw4wuMyiU6VNPrBZJKUm6NDOOISQCoLJcMnKfMFi3GHZUicsZpiShiCwLu24VI90jMf7iQ4ExV7l4mo2rNSRlWrm7jkyoLG7b+EXM/YUvEJKQVJuxI4vQb3itxHYqcl+7UlVQauk8aVpbWJ+zNtrS2cBQPEAjp76xopOKKwCi3EF+V4ZSZCalCVoxP+yT0Au3J6FjTg/MxFxmwlqAUAHOg+r1Gm/e8dKlMbgXiPjtnoUKpfcQWUOsCFfUy4Zx7HYemUpL2PvQxBweLVKXU2sdDzjoO3NirHiAMwag0WP/KMti9j94CUV/5dRX0eNT8MZ0/dF7ilzAsPLApUjfUP9YtsCWlggMkkh7jTXdGQ2dg5vfJQlSUl7rJSAz7gTZ9I6CjArkywglK0KcpKXArU356RPIlHg6unzOftaIJKhZuBFj1EMqSlR8XhUddDz0Meqw5chIVyFvflHkxC0UWkh6hwx51oen7Q6kmhMmOmWGCxglskhxXUl+VfSNDsdKZUxM6SSGq2hf20Y7uAtPhNQXA1Bevziy2ftIoCcwoVZT792jeN0c8oX7TuWAxaZqAtNj6HUGJEZLsLinzoe7KHyP08o1sdcJalZ8/mx9ubiEInTQlJUosAHMLjO9s9oBEoo1IzHkDR+am8jBKVKww4nlyKC8mE7TzpWImTFrUc1GSnRgRUszsB6xjJspNgWPGobjr1tyi3TNJmKJBIyqsWUXbeLM/pFTMQ7kF2q35mNKNdqPHBe9n16gox0J8UMqmAfEM1GoxbrVxEdbAbxoRduMLxEgivqxD+cJuN39NweRMNZKqPQgpraj0UC++3ypFvs/tAUp7tSErl8Xfk5o0U5RlIzBuH2pUQYk+J0lhxDEcKQGupbMt8YMP8SMyFGwUHR5h290iukT8rsqp0YFPzb0hOElFVXA4l/oHj3aGUABIbeR8KuTxnIUo7PcnysIiYmoQ+6Wcqm/tZj5RGxGz8p8FtxYKHMGGcF4FBxXco060PrHm01HvCZmZSjd6EdWY9KQAtpbFhJlZpbrKcj6sC/wDSRX0aIGJkBBcVQSwO/WogTOTkyELILEAsyTyv5NCpY8JzGlHD6PGGq020E6eCwHiDVSSoAHg5hiWADodz+7x6ZBAf4hvDBue6HEMLKcHQj7cYxjx2LacvvMOGUoLl1pRwetrVinGKJpMq+uUFQrcPfziauaQfAkALGUitzdnNOkR1yRmZa0hrjxFq2FwY0SkmxorcskKKnsEuTTcHrDpmrQp/hKbAio9LwYeay3R8IN2biIErU5ar3fjADYJ3qGYHV9ePHnErC7VMhQ7pRy0dw4PR/tEOQsg8d9AehMJxZFyOp+VLwBV8m22Z2qlrYL8J33T+0aXDTUqDpII4VEciSlgCA/sRc7M2pMknwhias9PU1p1gTZDL0sWrjsdExQGUnK/LdGa2hsBE05kOhR9eY3w7svtahbCYkpO8VHlf5xoDipZALg6irvGnPolj2aOeYvY2Il1KO8A1Syi3IjN5PELD7ZKUd0t1AKJFBmT/AE10d+Xy6r3iFPY/OION2Lh5pdUtClMzlIJa7VEY1fJbFnUHujn2EWlRdS8g1Jf/ABF8mZImIyCaFpOlxzB0PGPNs9mpUlC5ks5MozEEkpLaVseUZ5WHSTmCaXpQ82fcIRLSdk5d9Wh/EYEyphALvY7xp1Bvy4wpMxLiWt2Uc6S1qVHrCsOskPcCjm/QxDxePQmiX8LgkMVcQlx4dz6A6xSLITjvTOl/hkkhSwsgkIoXuHvHQY4f2Z2wZcxLE50mhNlDd9OMdtkrzJBYhwCxuHFjHVhaqjwfUMco5NT8i4wPapfeLmPRiE1eoS+6rOHpvjdz5oQkqUWADkxz/HK7x1GmYv58ekGZ7UP6bH3uRhMYQJgCtS1jR3FNRVorJiE5qkg1cgD5RfY/CjvhmsEkhwTazt7vSKLHoqXGtxHGfR2hS0ry1VnlC5YU6XSev2hheESr+SsKP6VDKTye8MBZFEk1FnZ+frSPcRKKfhPMQyItU+QkS1EHdrVvSJEtctspBJFczE06EQ1JCSC5JIra/VzWGVECqQrjq3UCBL5GlXCJAQSfAqpsEhulWPziVg8PNDhUtQBDOUk9YrVkaFuTketodw+0pqLLI3VceUArVqhjJlLEVF/d4tZ03vJOZRAKGAoxI8vFECZiJhDrBUHuoP5E/KJeDxwIKJqElJ1AYhtxArGeR2rj9kSQpIqQo8MoZuPicR4m+j6aVMC8KQnMCFIduPUGsNJpzPLjGDIkTczpc1I3kjka01pDk/BkJCywfjVuV4NlTsswE8auzUIekMKWxINSLnlc/vAG90SFziEhIU39oIPMkc4YUxoKlviIf5whLqPhpxL+m+HjJOUpA0u9axpjR6lJSGDneW+TwpJq9ze8T8DsmaUgqoN6i3kLt0iylbBF1KcbgLdTAK2l5M7NSVqJN6XbSl4ewmBVMISD9fpGikbLlv8ACaHUmLRMxEsOEoGgIAc/cwO0TU4+Cjk9m2AMxeUWAABL7hQRA2z2fVLSFJVnTyYiu6riNUPEc6zwSN3ujnpEmQErCkXc+XB9OsahHKXJzNIIseUOSsbMSlgVCu+8bZXY2US7qHBwfpAexMk1ExXI1+QEFD9+PkxuHxKkl05gdWLcXi+2V2sWmkzMQ1wK9Ytj2HlP/MWHNGyv1cERX4rBYOQvK5WuyiokhII8iYKB5YZNuSH2h7QqxCO7BKUuCS1S1WvZxFDPmqoAA12f1i/xOx0AZ0PkUlwdBmLAPryvFUjBnRoySrkvg017SRhcSMmQqq193Tyiun4IpAUd7OLaVf3aJqJGv0+8LxSmGTfUivR+cKpMeeOPPkm7D2aqbiEIzAgNVLWtRqFla8X1jvaAwAjm34V7NBUqcUszgHTSkdLjuwxqN/J8z6nl15tPiO38fJz7tttCcqZ3Z8MtJBpruL8fSGZKgzEMMorucmvRvWHe20w/6kORlAG5uL+sVmImjNKUD4VJUktbn5ho5m/c/wB57GGCeDHSra/19j0/AJWDnKQwe5zCrWbX1jFY2V4UuWepADtX1pGqxKSrMpN8qedC9edIRipMuZLKTUoAIUL5Sm/FNDGNWWhLTz/gw0yQlnSytzFiK6gitIhma6mPzIIo1fZjTY7YJKiUINzYjKdxDnWKWdhlgtlKxyzNw3isLZXTe6IqJp+ALJDvQXYeZtCgsv4QX4X+TxKwyZhqlFeCdOP2MSv9mmMDlZ7vRvTjG3fBmnS9yuY1UoEVFPhd4SvISMucPoWU3IuIuJfZ8kFyzatz3qHDzO5jJw+xJaGUsFQtoztqxeGUJMm8kI72UU9IyAGp0rRuQJYwwrMRrSNQdmSCXAy8Hd/MQ/8A7fKT+RPUJJ11bjGrExH1MFuZKWPCyiQL2/ePUyFKLITmNqOY0c9UsKNHLbh5UEepxSr19TwbfDLAxf2uHgqMPs+bYS1OaWI8yRE8bBYfxFoB/SBmV9Ikf6pRPhB/+2nSHJamN3PL6xqxVyY+qvg8k4CUmrk8x+58oeSiWmqUud7faEpQtRYJp6RMw8prc3hnGKIvPN+RyTLVdXluh5LgH3uhZTQH93hEtTmu/SJNoRxm1bG0nKCpTsPdtYRLl51Z1kv+VNgkUpQ3a5iSVBw9mcesVe2NsIkghx3hFEvUPq2gprE3bZfGtC+ywxa/DlQKu2/3/iIxx8uSGKgVHQVJfVoxU/aUwkAqNK8OVPWG0y3GleVa8K8a+cb2/kopu6Ok4PbKf+ooAkhkuHA+5hjH9q5Essg51OzJYgc1GnrGDw+AStmFQK1DbnJoE6UjQbL2bLSHKkoa+VlGtL1A1jUE8cat/wAi7w22F4l0ISpDfGo0VcgpSH8L9T6GJeA2RKkvTNqc5zVBuRvvpCsAJSE/w2a/MnUxm9udoirwooPnxhnLTwRhjc3S2RZdp9qpypFzmfWg6V8ozMwAB1ObsBwari491gSpw56x67ncBo/P7nzgavc6MTUNkNzV5EuAVKoAa0Jer7hw1bpK2FsZcxTl2JvqT9TDXejSOrfh5KRMk96ZZCgcrkuk0/KNIbHFN0yHW9RPFj1xXO1/Bf8AZ3Z3cSUosbsNOEWcEEdZ80227Zzr8ScB481gpOguRvjE7JxqkASTmbMFSj+hVyD/AEndz3x2TtNs4TpKqVSCRHJFkS8pyjOhbubtWlWvvr0jz80NOS/k+s9MzrL0uh8xL5M8TEiYlQCgSFAWBFC4bXduPGKjaCmLi1aDUGpHS48tIfnlmmykkuASBZY38Fj7wjEIExOZBbdSoIqxH00jbsKUX9EIbRmS6IIUFFLtctqKUJFDyi1nbOlzUiZlKSobwFBtFNGc7pZLywUqeoIdJO8ftWL6WgpQxABDE1NC1b+7w0I27EzZNC2ZFVIKXZXhA1uPvCTPIt5msTFzUmxr71MV01LE9TrHRGJ58sze1nipgN78YUifRrUPrSIS5hNnHlCysbvfKK0RuVjqA96Q7PDJYVaIyZjagc/f0jxUxKg1S92H1MK9mOnapjRZ3cOfSHZMpycxfi9oaUhYI7sAtq9YUmSs/EC/UwajdNk6Sh6JAiSjBs5PlHmy5CxSwZ4npT4iCxoCDpE55fA0cTuxKZOUVYki2ghJSlPiJod9B0hU5QehoLtbz1ij2rtxCSyRnLNwrVhxtHO9/J1QTb2RoUTgoUtv96RV4zaktDjMKCKeVjpq0lSzklilKDkN8VOLmkrKhQB2H1PG1YSmdUYRTdsnbQ2ytaSAooToAfEQ+p0fdTTfFKFpBJNXq+p0uLQ3OBJcn7x7LQ5ZvrFEqQkt3SFBTkMCORYH0qfdYvcNhBIRnmDMs/loUpeozDUtpELDMkpJqQXAoz6Pv5QvFYsqLqIqa2EDkZHFv9BicapdCwH6QAkeQFYTJxNRm8QrQkgFwz0INPpEbMMoU/lDZnElspcaNWl4VKyzajsaLC7TyoUg0GgFTyJ3CKbM6qw2hY0LxJQC4jXwLFJSsnYQsk5rkMOf+IjzVXhaiac/oYQkOY3wYl7mS8NhHVSxNN7XjsvYeSpGEQkje2+pJr1Mc37JbPM6ehNkvUjcBXz+kdkkSQhISkMAGEXwx2s8j1PNbWP+I5BBBFjyTxQehjnvbTs+UkrQHSp3H397o6HDc+SFpKVWMTyY1NUzq6TqpdPk1Ljyca2MWT3RcKS6kgtZ6pFSSASC5Au2jw3i192p0v4viBYBXGzg8R6xcdqtlrw04TEh0g2AuDRuH3Aio2gpM1IWlThqAuDfT9441a2fKPp7jkSyR4f6osJagBkScxFWFeL+fyhmeCdFdaCGMMPCHF9daWtUa1iRmWoHxFnpqb7/APMdK4PLz7Mb7jesJOlHPr9obnYcZgPi8m6gCJUvBkH+WVPdQUCOuvpEmUgDQg7iGMNro5HDUV4wAVp0hqZstJNRaLWb3Yqst1IPpeI8wIU+RK2/USQ31PWFeSXgeONLkYw+BloL0sRpwhcyei1DwAf3eFowouRXz+cPpQBE5SvdloQrZFbOlvVKa3JYuTDAxeUEqUE0cC/RvrEnamJIBAoWv0J+kZ1KkLzpWcpFQs1Ym6VbxQV0POEvwd0MSq2LmbSmAuZh/tFGDGr61aHpW2FBs3iAru9S5pFTikZSAGULuLeR6QzMmk0bleF3OqMcdbos8TttZsQAzN9Tx849wshCE99Oqo1Smz8WGnCK/Z6AZiApjW2nvSHtv4hpvioBRzaKQjStnPllb0x2QxtTaSpi0uGSKACjA6nXWIM3EO7UDn1MKxdwKcYhTFs1aw1WRlLSPIULnT5w7hiwze/ekR5fiFDb5PckDfEiQvKA2nvWMaGxyRIKyCHBHMEXteF4aeEEqNVMwcAgGlTvo/pDCZqlMCXA0KqV3VpYQzmjKaY+qLW5PkLSokqAuHJcjqxewJfhxiVJKShYKUAlgKkl2ozlgygH0qRZoqAHJZtSwfyrCsz8YZbE27JKMuVSWZQLhxWj09SfLpMwiAzndXnU/L3WIsmXWLRMo5Halam1X39fIwqVsu2kl9jCZmZm0IflXdyMEiWXLV3a7x9IMNMJuBUVYDU5umnL0jUdiNkGdiUAjwp8a/N26084yPu2GzNYouTOg9iuz4w8oKV8agOg3dTWNLBBHalR8lObnJyfIQQQQChBBBABVdo9lDESilnULfaOUTMN3MwpmgsbncWY01H2jtkZXtj2fE1JmoHiFVAajeOMc+bHfuXJ63p3WaP9mf4X+TMMhQYBnAGkSsLLKfhAUhVQ5by+0Q8POZYSE5k2GlDf3wiVNSoOEGh0+26BO0jqzwadHk1cwVGVKTZxU7tW6NCZGKVMZJXlOoYHyoYq8ZNyhnLjq3LjGfwuMXLUVJLLJ6a3Gp/eNlGKROEJvdI3kvBIuTmVvVeJKE0ZrxB2dtOXMAqM7OR9RE4mtCaRJpo3Zkckw1MUx6RLCBDM1QF4VopBpFFtklgX5UioWoIRMAAzKAFRoq7dD6RdbaOYUikmzcqco1DE8yaDpCrk64u4blYUk3j0Bt0S8dKSkpyuxSFOeMRUYdStwTvPuvSKJBrtErBoCELm6hgg8TqN5ArFdOIUXdyaF/rvidil5jT4Uhkj5nqYhy5VXbQny9mNbpCwi5MaCGqTp8hDcvAqKTUh25cuAt6cItcPhHAUuiRvYBhvOkS/9kxRSuYiSoywHY+GYof/ABoZyQ1lBL0Z4WOqXAZe1j/GzPSpYA9+seihIESZ2F1B4GhBBdiCDUHQg2hky3JdQBexetdDanGGTFlCuOD1JNyawys7okIU2gcHWrkE7yzQ1LllRo1A9WFo1CSWwlCiov8AIAcLCH5aGZi++nE/t5whAG5os8Dg1KISkVPpCuXhFseJJWz3DgBuRPQQ/iSVpCQaDTTTqY3mxvw7UuXmmq7smwIctxDhvfXUbF7EYaRVQ71e9VAOSfu8MsUmjmyeoYIO1u0c97L9lJuINsqdVKFBwbUx1fYWxZeFl5JdSaqUbqPH7RYS5YSGSAALABhCovDGo8HkdV1mTO9+PgIIIIc5AggggAIIIIACCCCACvn7Dw66mSh94GU+aWin2z2QStP/ALdRkqAsHyHmNDxEaiCFcUy0M+SLTT/9OXDsRi0qOZEuZxCh/wDoAjoIj4z8N8Ss5gJKTqAtT8/hZ46zBC9tVR0f6jmu1Rw3G9icdIUFIQokVBl+P5V9IvdnDELT/GkTJShcmWsIPEEhhyMdVgheyvkd+oykvdFWc0Msw2ZLkNUco6YqUk3APMCEKwss3Qk80iDtfYv7av8Ar+ZzGbhQoEKr8hGbxmxVk+FtzmxY8ODUjuSMKgFwhIO8JEOKQCGIBG4xnZ+ykfUtPEfzPnqem1HCaAVYb9dTvgGGmTCAkKUdyQ58hHfxgZQLiWh/7U/aHZclKfhSByAEZ2X5ZV+qR8Q/P+xxLZ3YbGTSxlKQNTM8IHnU9AY2uD/DOSlQK5qljVLBLnnoI3cEUWKKOXJ6hmlw6/cVezuz2Gk/y5SQRqanzLkQ/iNmS1aMeETYIotjjcm3bZi+0HYZE91Dwr/WNf70/m+e4iOb7c7K4jDA94g5AfiFUnjmal/zN1jvkeEPeEnjUjr6frsmHblfB8yTcGzXaEnB0fp94+icZ2cwsz4pKOaRlNeV+sQ09i8EAB3Ts9yavviDwy8M9OPq2Gt4s4nsjZa1rSEozKUUsliaDfzjrPYrsZ/pVd5NYqZkpvlq7njSNPs/ZMmT/KlpSbOBXzNYmxTHh07vk4us9SlmWmCqIQQQRY8wIIIIACCCCAAggggA/9k="/>
          <p:cNvSpPr>
            <a:spLocks noChangeAspect="1" noChangeArrowheads="1"/>
          </p:cNvSpPr>
          <p:nvPr/>
        </p:nvSpPr>
        <p:spPr bwMode="auto">
          <a:xfrm>
            <a:off x="155575" y="-1927225"/>
            <a:ext cx="5667375" cy="40195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2296" name="Picture 8" descr="http://elheraldoslp.com.mx/wp-content/uploads/2014/10/CARNE-DE-R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3" y="5424286"/>
            <a:ext cx="1728191" cy="1225709"/>
          </a:xfrm>
          <a:prstGeom prst="rect">
            <a:avLst/>
          </a:prstGeom>
          <a:noFill/>
        </p:spPr>
      </p:pic>
      <p:sp>
        <p:nvSpPr>
          <p:cNvPr id="9" name="8 Flecha derecha"/>
          <p:cNvSpPr/>
          <p:nvPr/>
        </p:nvSpPr>
        <p:spPr>
          <a:xfrm>
            <a:off x="4572000" y="1196752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lecha abajo"/>
          <p:cNvSpPr/>
          <p:nvPr/>
        </p:nvSpPr>
        <p:spPr>
          <a:xfrm>
            <a:off x="6804248" y="1988840"/>
            <a:ext cx="792088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298" name="AutoShape 10" descr="data:image/jpeg;base64,/9j/4AAQSkZJRgABAQAAAQABAAD/2wCEAAkGBxISEhUSEhISFRQXFxgWFBYXFxgWFRYUFhcWFxcVFRUYHCggGRwlHRcUITEhJikrMC4uGB8zODMsNygtLisBCgoKDg0OGxAQGiwkHyQvMSwsLCwsLCwsLCwsKywsLCwsLCwsLCwsLCwsLCwsLCwsLCwsLCwsLCwsLCwsLCwsLP/AABEIARMAtwMBIgACEQEDEQH/xAAbAAEAAwEBAQEAAAAAAAAAAAAABAUGAwIBB//EAEMQAAEDAgMFBQQHBgMJAAAAAAEAAhEDIQQSMQUiQVFhEzJxgZEGobHBI0JSYnLR8AcUM6LC4YKSshUkQ1Njc5PS4v/EABkBAQEBAQEBAAAAAAAAAAAAAAADAgQBBf/EACcRAQACAwABBAEDBQAAAAAAAAABAgMRMSEEEjJBEyJhsQUUI1Gh/9oADAMBAAIRAxEAPwD9xREQEREBERAREQEREBERAREQEREBERAREQEREBERAREQEREBERARfCV5Lwg9ouRqrway90827ykqP2y+9smjaQi4CsvQqpo26ovIcvS8eiIiAiIgIiICIiAiIgIiIC41K0LzXqwq+tWWoqzMpL8QuDsSoVSquDqqpFWJssDiF5NdV/aL7nXvtee5O7dff3hV5evmdNG1kK66NrqpFRe21k9ptdMrqVTqqip1lMo1liatRZbouFGrK7rEwoIiLwEREBERAREQF4qOgL2o2JcvYeSh4iooFV67V3KFUcrRCUy8vcvdDDOfoIHM2HrxUulhg0AmC83AOjRwkcSjg/iSV5Nv9GkjDYSk37x5nTyH5q0Y0RYD4KqotPFTaWIgXBU58qQ+16bSIcB6D9e9QKmz2RO8OgP5iVOrVQdFArY69h0C9jbydOlDAUzozzJM+4hfMRshpEsMHkbg+twpODqOdroP1C9YnEXaOZj3FNzs1GmdBIMGxGvipFKqvOKGYZ+IOV3yPy9FGa9VjzCfF1h6ysqVSVnqFRWeFqrFqt1ss0XlhXpSUEREBERAREQfCoWKKmlQcStVeSq65XPBsDnidBc+X94XvErxgHb/AIgj5/JV+kvtYinmMlSKVEDqVHY9d6ri1ltXGJ5KUzpSIdnV2NtaeQ1Xrthbd/souGww4R4m5UunQAU9zKmohwrVACAG3Poo7qVIug7juuh8F3xTIuBz9/JVLqwEkgnoSSAOkn3qsJSuM0WjLy5HwPNQcXU+kYPsmT4rzRrZ6ciRBIPHRRa5KQTL5hzm7Qc2uPmLj4KCCp2zxdx5Nd8CoAVaJWSKLlZYZyq6SsMMUsVXVBy7KLhipShK8CIi8eiIiAiIgFQ8SFMUfENXsPJUuKaouHdD2nqPTip+Kaqt7hzVdxEeWIpa0/pja4FjHVd8Wd1g+9PoCo7H5odzAPmdV2xzrsHQn4KFp8KxGp074I6qaq/AlWCzR7Z4qixWfrtuVonaKhxQ3iq1Ts57O7jxyIPqP7LxVMhNnO33t5t+B/uvFY8F68h9pHLSeftbo+J9w96gwpG0A+A1gaQ0b3HeNzofBVTsXUbqxp8JCRmpXxK/9llvG6x/1Z0grDDqkw20QdWke9WeH2hT4kjyPyXv5aTyWJ9Jmr2s/wA/wvcMparMBjqT3ZWvaXROUG8DjHmFZrEzt57Zr4mBEReAiIgIiIC8VGyF7RBh9vZu2c2CQMsSbDMBoPGVVV3uA0I1MjoYOi023mgVT1aD8R8lV1aYIIIkcVzXj9Uvvenv/irGvpL9nsYXUBeS1zm3/wAw+Kmh7i/eM2/UKg9k6mWpUou4jM3yMW8j7lfCzvBaidw+X6intySssEfkrJVWDOvkrQLdELPpVFjzDlelVdWiCS4+SrE6TmFGK2R4eLxqOh1UirXYM1XVjRm8Twb4kwF7xtFjGl7reGp6BZfateAGiwO8R14D0+Kze2q7V9Pi/JkiqRsvabw8ucCSSS7SDNyp+KxVN+jS0+RHuVXg8Fugk6zx4EWXY4QjQ8v/AKK5dzp96aU3v7VuL2jTaTlOY9NPVV1XH1H2BgdLD8yuDKHE3XVeaezZp/2c0D21Rx4U4/zOB/pX6Esb+zqlu1ncy0egcfmFsl04/i+L6ud5ZERFtzCIiAiIgIiIM57RtHaNP3fmVUuarn2mG8w30PDkR+ao845rnv19n03nFCrMsqse2xa7yINiD5FaqpOYjiDCy+N1K0T3zVPWD6hYidJerruYlbYOmdecK1aqnDF4HAjh+irFj3fZ94VqPn3dXFV+JqAXNgFNyk9FT7ZEKnU1JtbEF5HKYA5BUeXtKpd9UGB1It8lbVzvN6X9FEwzbrGb6h3/ANPjzayc0wvOJqQxx+6fgV7BUfaL/on+EetlJ9Fl4RfV5aSTDQXHp8+SyTOn6J7AUowxP2qjj6Bo+RWmVN7IUSzCUwYk5ifN7j8IVyumvIfEzTvJM/uIiLSQiIgIiICIiDhiuCi1GB1nAEdRKl4nQLhC5cvyWpPhkfaDZgEmnaxlvA/h5Hpp4KRhnyabudOmfVjVO2w3XwVbgzaj/wBtnuEfJTjq83m1fLR06ga2ToF1p7Wo/wDMHoR8QotYfRO8Fmweh9D+S6cfHNdr3bWoDWoPQn4BZ3bm3qH1XOd4NI+MKuxNQRx9D+Sz+Nmf0PiqbTSa+2i57QxsAkNJOsGxgBW+y8K+od0SOZsP7+UrL7Ooh1em06Fw06XX6XsxoAsFHNPl2eny/jrOkE7Jq82HwcR/SqvbuHqtpOBY65A4EajiDbzWxVR7UPiiOrx8HH5KW5Wj1N/2Yals+bvP+EfMqaxgaIAAHRcquJvDRmMkdBAmSVHdVc6RBuIy8ZsZDogEfERdepXyTbr9U2SzLRpD7jfWBKlrzSZlaG8gB6L0uuHFIiIgIiICIiAiIggbaqllPM3UObwnvbukidQq/C7SDnZdbuuC0gARAMcengeKtdp5uzOWzrQYmJIEx0BJWco1jLnNyHeMMpQ6QWjK1+UnenekCYaeAvzZfktj4l7WVThHblA/c+DnBT69bMCDGYd4XEGASCDpeY6KuwvcofhP+tylHVY40VT+C7wWXAHCP5fkQtPUdFE2myypqNJ7nwK6cfEL9eMSLafD/wBlSYpwHEfrwHzVxinCO40frwWdx2LEwInkN4+gVIYStgU8+JZE2lxMchx84X6Cyr2YkgxaTBJJJ0aBqV+f+x76/bn6P6MiHuOoiSCIsPDVbLEVXUw14c5wDiYmGkHdLSbxEGZtvLny/JXHxIfji0TmBzmGk2LASWl7mG8A5QRwuqX2pxNQ0abKoy1M7iA22fI20Tpc6we6p9UAFo7I9mYyEOALtSW1CRcBxcTB8is/7R4gkioTVY7eJB3905SOygS0WNiPjKnDaqaGODe++4ndA3nNAzPiBpM/iXTZYFStRaIOZ9OztIzgSeTtT6a3XO999rjDmEHiQLbogZjuzyiFcezFMnF0w5zSM5LRqRkaXaxrYEmVSOvJ4/TkRF0ucREQEREBERAREQRNquii83sJMHKYGsHhaVmzhHahuaGtJqNdD3QCJpjugkOEEQDvXErV4hktcOYPwWQbSdvFraGbL2dN2Zpa9stZBa0wBdtgRJi3Bc+bquPj6AN4tkAk7rrua4ucSMwtlk6cFGw75pUDEWd/rdzUndBIDy6QDEywRLXZDrGYEQfzUTDn6Ggfxj0qPUY6tHF9igDQcDy5ke8LF/uTeVT/AM1Ra7GNa7DuDgCCONli/wDZND7B8q1QD3FdOPiF+vWKwdJoksB/FVe/3OVBi9oNEtYB+Fg/JXGKwGFYJNOn/iqOf7nFUmIx47tJoPSm23mQqJrr2LxGMzEOawUN5xsS8HLwIME2FoPkthvNlzi9uUObLbscHkhuZgDgNQZPwssd7HDGDMXuaKO8Yy5ofl4HV1wJA5LZUGsDg17KrC+q42dLX5W2c4gzlg6X9FzZPkvTjnh6jw4Oa4kmkN1jfonuyWNJwBAiJ11kXlZ7b1R4ewdq8wzcBJLgXAwX5r2IdzEkawr9vZlhyk9k1py1MpaWOzkEAtAcSXAkiYMBZ/2iql1d78zXDKGkmBDCM7QGi8wePXmsw0rKhBJDt4bugAEmJv4En1Wg9g2E4qQRlDHEtHB3GTr9cep8qJgJiBDgTlJJyQ3hHIZjbotT+zxmarUebEMA0g75E5us0/iOCpTrNuN2iIuhAREQEREBERAREQc8QJa4W0OumnFZDIxzXBrCA5wyuEZXOJIZumYu4QT9oExw2ax5ry8A5Zl4ILyKjYbLwwOEEDMRbSRxuIZvpXH9vrnXjs3s1cQ7mXu0IEQdfNQKP8Gn0dUH85PzUt7wD9Y5iXdA2AGh5+1Hna+iiUh9G77tZ48iGn5qH2tHFviMhw7s+Uti+bRYwbOwh/4dPyqED3FbLO3sHZoiLyJEdVif9wJMtw38oXTj4hk6+YuhgqYnJQnq7Of5lS4nHl9qLZHDKMrB5q2xGMwNPuNw+bo0OPqqrFYqrU7jCB9pwytHgOKomufYvBYpuao6rmp70UpGQv5CdPG3mtds9xY45KrnNzOcRuvZux2lPSQ4Xi4B1vdZH2G2WWF9U1y/UFgcYJtrTBt0m56LW4OuGhoaRS7RskF4a9pBMubTe3k3U+hhc2T5L0+Lph6cv3BWY3vPpvZmY/m0kuyg8svHXksttyu11d7mkNu1uU6NOXJECxi/SWhaau1rnuzl2QtEjKS2oQGmacEgjkCBrZZPHva+pUOYAPc/deNN7Nlt3TB019FmGkWoybOLi4FpAPE70AHjYT71t/2dM3azoE5mtJ8G5vOM8eSxNMnRzhoJd3ozA92PrTx4CF+iewlOMNJJM1HEEiCQIaJ9I8lXH1i/GiREV0RERAREQEREBERAWRxD8rgzOav8QNpXGYZi3KSBoGtNjafKNcsxtAtzvaZyuz5pdkAiIDS613OF+vRRzchTGg4ymM265k0yWugNLxTJEMLQTY33jBtfrxY3+K38FQe9rv6V1zNLA6WkgkM7IOLXAAtYHmcz4giTrI5rzS/isJ+uHUneJEt/mAXOvCy2e76J3h4rF4jaeEDjnFKZvmp394W02PoR4rI7QxlVtRwOGe4Tq1zCD75XRiRyIVXbmHAiiwE/9Ol84VLjqlapM/Rt5uO95NCt8Vj67hDcNl6ve34ArO7TmJrOnlTZNzynUqyTUewez8OGPr0ndrV7riQZBmct4mYBstUc1MdqXl1MuztBbJLX3DQXCWxB5QfRQNhsbTw1Ps6LqYIDssBxBPF0ETw056K0okUyypVqFrntk2zUi5oDWvtBbOYW6xyXJedy6KxqAU+xDgG9oGMEPFi4Bzi5hNxoS21xPpiXuBJztE5pDtILiLE+MOnkAtfWa5tJrgarwXF+akWtiS68M+oZLjfna5CxzyWS5wMRaTMaQROpm58baLyr17pw2zYI3ogZYywMo6W73gv0z2RA/dKRE3BdfXec4/NfmtVonWRMnK6MsAiY8jbxX6tselkoUmjhTYP5QrY+p5OJiIiskIiICIiAiIgIiICzO1KpFYhtQEDv03NkkuuA24lxAgDroZWmVBtZo7UjLnzAS3jyLrEmAOGWJcCpZeN4+quu5kEPaQHNcQ10B4aw5gWxvOMgukka8yAoVTOQ52aSC2owWOWIcACNRyKmUqjRTsWBjRJEuyubcOBAG9csGlocBcKJQrCcguAOGYtaNbudckz6Bc0rwt8HUAqSO64BzfBwkfFZ7b2Gris4sqsAOgdTn3hwVlgXwAONNxYfwneZ7iR5Lj7VYSk6Kjg64uW5/wChWxT5YyQzGPoV4mriAB91jWe8kqowOHc+qxuHaHOzCajxnEA3mdQrHE0qA7lJ7jzc13+qouvszhTUxGdzr0m5hTExLpaCSB+uRVrTqNoxG5auq15qZm8GuBIALxZxkAgj1sZPRS6pDqJMtpG1Rhe4ZWiWg2vDQQIGlhCh0aLnVC51Nha0sII3qpfbciRHja0FSnVJuSKr35mszEQ1pLt2o1ugzNyg/aOvFcbpQ9pspmlVcwbvZucKmY5mhxBJcwgEDM20TfULJzadbwcwzTNhlDuO7bwvC1+2X1BQLiIBDWupFxIaZhsNtG82QdSsrwzGRJBEZc0b0ZQ2baXnQnRbq8fKU37wJADhGa5mJ4mLDnp1X7GxsAAaAR6L8l2Vhy6vRblMdoGkzBgOgEcxBOvS/P8AXFbGlkERFVMREQEREBERAREQFn9v0xmJ3SMsOaZaCHggkuAINmkQedyOOgXKth2v7zQf7LN6+6NNVnUsxSdYtktDg4TIDmiGuADZHaE6Bwv5qJjKZcJbmMDLJa9pBAvnbMFxBF48+Wkq7DpGwaAIIiARc5puPtXjTWyhYzY1R2UFwfFy82ILZy5aYGW8kE9AuecdoVi8KIVD32DOCAHtmC4agg8HC+qVceHNLJcDwa9jwfVoLfevON2XUYXOA3YJpjeptsQYcTdpiRPGQD1i5aodPI6Fzct8sixPdkeaxG4lvxMIlfZtepYNa0c/7k/JWGAwlPC03ZYe8yXG5lzZsSAYAv8Aqy+0cQ85gxzHXOUFrg5pkQx4FhYGDAm0SmFwZJLWySwuzAkhzsw+vfK4gCMzuIuLhbtebeGYpEO+GDS2W9m2r2hIIO697BIMyQDlJ3XESbqaWPLhlZTIa3Nku00zGrmg7wMzB0zar3QpvgwHGcjRxO81uZ1WmSAwiDMRrppMOnhxlBcwM+j7JwIJcxkkFpOpa4dN0HWQJw0j7bL20C4sfme9oqbxqS0S4Bm73De50gxOqzFKGmQWMFszQc2ZriSD4XI9TwCvfaCi1gaMrbuAc8OBblF3tAbcQXNH+XleloUnvc1jWjM9sBrRu5pyjzFrTAWoeSs/ZCiHYulG8RvSQe61kyBwGYi54k8Sv1FVXs/sduGZeDUdeo7mfsj7oVqumkahC07kREWmRERAREQEREBERAREQEREHwibFRX7OpEh2RoIJIIEXd3j5qWi8mInr2J0p6mxBqHCZnMWDOdZ3tGk2uACq3GbLrtBaykyq0iHFzzncLWvYOs0l0GTwWqRYnFWWovMMnT77QabmiWOYQS2o4NGUioD3gJM30vdeWtfMS5zj3K0dpTy5i4ZjEA6ib6BaupSa7vNB8RPooNTY1G+VjWkjKTlBlvFpB1BFlOcM/TcZIYP2iYG1AKYFnEPbDwCSGgEg2IHANHRav2R2B+7szvA7Vw0juNgbo68T+plYbYTRVbWe7O5jcrbReTvHmYygco8IuFvHTXmWb234gREVUxERAREQEREBERAREQEREBERAREQEREBERAREQEREBERAREQEREBERAREQEREBERAREQEREBERAREQEREBERAREQEREH//Z"/>
          <p:cNvSpPr>
            <a:spLocks noChangeAspect="1" noChangeArrowheads="1"/>
          </p:cNvSpPr>
          <p:nvPr/>
        </p:nvSpPr>
        <p:spPr bwMode="auto">
          <a:xfrm>
            <a:off x="155575" y="-1927225"/>
            <a:ext cx="2686050" cy="40195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2300" name="Picture 12" descr="http://steticplus.com/site/wp-content/uploads/2014/01/12507794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29616" y="0"/>
            <a:ext cx="1014384" cy="1517979"/>
          </a:xfrm>
          <a:prstGeom prst="rect">
            <a:avLst/>
          </a:prstGeom>
          <a:noFill/>
        </p:spPr>
      </p:pic>
      <p:sp>
        <p:nvSpPr>
          <p:cNvPr id="13" name="12 Rectángulo"/>
          <p:cNvSpPr/>
          <p:nvPr/>
        </p:nvSpPr>
        <p:spPr>
          <a:xfrm>
            <a:off x="107504" y="6285220"/>
            <a:ext cx="1065718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Boven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GC</a:t>
            </a:r>
            <a:r>
              <a:rPr lang="es-ES" sz="1100" dirty="0" smtClean="0">
                <a:latin typeface="Arial" pitchFamily="34" charset="0"/>
                <a:cs typeface="Arial" pitchFamily="34" charset="0"/>
              </a:rPr>
              <a:t> et al. 2015.		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Gonçalves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T.M.S.V et al. 2013.</a:t>
            </a:r>
          </a:p>
          <a:p>
            <a:pPr marL="342900" lvl="0" indent="-342900"/>
            <a:r>
              <a:rPr lang="es-ES" sz="1100" dirty="0" smtClean="0">
                <a:latin typeface="Arial" pitchFamily="34" charset="0"/>
                <a:cs typeface="Arial" pitchFamily="34" charset="0"/>
              </a:rPr>
              <a:t>Santos Pantaleón D et al. 2004.	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Mundhe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K et al. 2014.</a:t>
            </a:r>
            <a:endParaRPr lang="es-ES" sz="1100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ClrTx/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Muller K et al. 2008.</a:t>
            </a:r>
            <a:endParaRPr lang="es-ES" sz="11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8003232" cy="63367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	    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Implantes 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osteointegrados</a:t>
            </a:r>
            <a:endParaRPr lang="es-E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mejora la eficiencia masticatoria</a:t>
            </a: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9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9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9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9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sz="9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900" dirty="0" smtClean="0">
                <a:latin typeface="Arial" pitchFamily="34" charset="0"/>
                <a:cs typeface="Arial" pitchFamily="34" charset="0"/>
              </a:rPr>
            </a:br>
            <a:endParaRPr lang="es-ES" sz="9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9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900" dirty="0"/>
          </a:p>
        </p:txBody>
      </p:sp>
      <p:sp>
        <p:nvSpPr>
          <p:cNvPr id="4" name="3 Flecha abajo"/>
          <p:cNvSpPr/>
          <p:nvPr/>
        </p:nvSpPr>
        <p:spPr>
          <a:xfrm>
            <a:off x="2771800" y="620688"/>
            <a:ext cx="792088" cy="1080120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9394" name="Picture 2" descr="http://www.clinicabejerano.com/imagesdb/sobredentadura%20loca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8691" y="476672"/>
            <a:ext cx="2047725" cy="1872208"/>
          </a:xfrm>
          <a:prstGeom prst="rect">
            <a:avLst/>
          </a:prstGeom>
          <a:noFill/>
        </p:spPr>
      </p:pic>
      <p:sp>
        <p:nvSpPr>
          <p:cNvPr id="10" name="9 Rectángulo"/>
          <p:cNvSpPr/>
          <p:nvPr/>
        </p:nvSpPr>
        <p:spPr>
          <a:xfrm>
            <a:off x="179512" y="2638653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(Sun X et al. 2014): </a:t>
            </a:r>
            <a:r>
              <a:rPr lang="es-ES" dirty="0" smtClean="0"/>
              <a:t>l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as </a:t>
            </a:r>
            <a:r>
              <a:rPr lang="es-ES" b="1" dirty="0" err="1" smtClean="0">
                <a:latin typeface="Arial" pitchFamily="34" charset="0"/>
                <a:cs typeface="Arial" pitchFamily="34" charset="0"/>
              </a:rPr>
              <a:t>sobredentaduras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proporcionan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mayor eficiencia masticatoria  y son más simples y baratas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que la prótesis fija</a:t>
            </a:r>
            <a:endParaRPr lang="es-ES" dirty="0"/>
          </a:p>
        </p:txBody>
      </p:sp>
      <p:sp>
        <p:nvSpPr>
          <p:cNvPr id="10242" name="AutoShape 2" descr="https://www.saluspot.com/media/common_gallery/eab8f8ebe13e450d364d19236172046c.jpg"/>
          <p:cNvSpPr>
            <a:spLocks noChangeAspect="1" noChangeArrowheads="1"/>
          </p:cNvSpPr>
          <p:nvPr/>
        </p:nvSpPr>
        <p:spPr bwMode="auto">
          <a:xfrm>
            <a:off x="155575" y="-2286000"/>
            <a:ext cx="5095875" cy="4762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251520" y="4437112"/>
            <a:ext cx="5814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Los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contactos </a:t>
            </a:r>
            <a:r>
              <a:rPr lang="es-ES" b="1" dirty="0" err="1" smtClean="0">
                <a:latin typeface="Arial" pitchFamily="34" charset="0"/>
                <a:cs typeface="Arial" pitchFamily="34" charset="0"/>
              </a:rPr>
              <a:t>oclusales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dan lugar a un óptimo rendimiento masticatorio, por lo que una prótesis removible nunca alcanzará niveles de funcionalidad similares a los de una dentición natural.</a:t>
            </a:r>
          </a:p>
        </p:txBody>
      </p:sp>
      <p:sp>
        <p:nvSpPr>
          <p:cNvPr id="10244" name="AutoShape 4" descr="https://www.saluspot.com/media/common_gallery/eab8f8ebe13e450d364d19236172046c.jpg"/>
          <p:cNvSpPr>
            <a:spLocks noChangeAspect="1" noChangeArrowheads="1"/>
          </p:cNvSpPr>
          <p:nvPr/>
        </p:nvSpPr>
        <p:spPr bwMode="auto">
          <a:xfrm>
            <a:off x="155575" y="-2286000"/>
            <a:ext cx="5095875" cy="4762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077072"/>
            <a:ext cx="2664296" cy="251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459432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Conclusiones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1192160"/>
            <a:ext cx="8291264" cy="5665840"/>
          </a:xfrm>
        </p:spPr>
        <p:txBody>
          <a:bodyPr>
            <a:normAutofit/>
          </a:bodyPr>
          <a:lstStyle/>
          <a:p>
            <a:pPr lvl="0"/>
            <a:r>
              <a:rPr lang="es-ES" sz="2200" dirty="0" smtClean="0">
                <a:latin typeface="Arial" pitchFamily="34" charset="0"/>
                <a:cs typeface="Arial" pitchFamily="34" charset="0"/>
              </a:rPr>
              <a:t>La masticación puede ser evaluada </a:t>
            </a:r>
            <a:r>
              <a:rPr lang="es-ES" sz="2200" b="1" dirty="0" smtClean="0">
                <a:latin typeface="Arial" pitchFamily="34" charset="0"/>
                <a:cs typeface="Arial" pitchFamily="34" charset="0"/>
              </a:rPr>
              <a:t>objetivamente.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 </a:t>
            </a:r>
            <a:endParaRPr lang="es-ES" sz="2200" dirty="0" smtClean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es-ES" sz="2200" dirty="0" smtClean="0">
                <a:latin typeface="Arial" pitchFamily="34" charset="0"/>
                <a:cs typeface="Arial" pitchFamily="34" charset="0"/>
              </a:rPr>
              <a:t>	En la actualidad, </a:t>
            </a:r>
            <a:r>
              <a:rPr lang="es-ES" sz="2200" b="1" dirty="0" smtClean="0">
                <a:latin typeface="Arial" pitchFamily="34" charset="0"/>
                <a:cs typeface="Arial" pitchFamily="34" charset="0"/>
              </a:rPr>
              <a:t>no hay un método unificado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 para medirlo.                                                                                                 El método realizado por </a:t>
            </a:r>
            <a:r>
              <a:rPr lang="es-ES" sz="2200" b="1" dirty="0" smtClean="0">
                <a:latin typeface="Arial" pitchFamily="34" charset="0"/>
                <a:cs typeface="Arial" pitchFamily="34" charset="0"/>
              </a:rPr>
              <a:t>A. </a:t>
            </a:r>
            <a:r>
              <a:rPr lang="es-ES" sz="2200" b="1" dirty="0" err="1" smtClean="0">
                <a:latin typeface="Arial" pitchFamily="34" charset="0"/>
                <a:cs typeface="Arial" pitchFamily="34" charset="0"/>
              </a:rPr>
              <a:t>Nakasima</a:t>
            </a:r>
            <a:r>
              <a:rPr lang="es-E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(1989) es que tiene la mayor aplicabilidad.</a:t>
            </a:r>
          </a:p>
          <a:p>
            <a:pPr lvl="0">
              <a:buNone/>
            </a:pPr>
            <a:endParaRPr lang="es-ES" sz="22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s-ES" sz="2200" dirty="0" smtClean="0">
                <a:latin typeface="Arial" pitchFamily="34" charset="0"/>
                <a:cs typeface="Arial" pitchFamily="34" charset="0"/>
              </a:rPr>
              <a:t>Los </a:t>
            </a:r>
            <a:r>
              <a:rPr lang="es-ES" sz="2200" b="1" dirty="0" smtClean="0">
                <a:latin typeface="Arial" pitchFamily="34" charset="0"/>
                <a:cs typeface="Arial" pitchFamily="34" charset="0"/>
              </a:rPr>
              <a:t>hombres suelen presentar menor satisfacción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  masticatoria que las mujeres con el mismo tipo de prótesis.</a:t>
            </a:r>
          </a:p>
          <a:p>
            <a:pPr lvl="0">
              <a:buNone/>
            </a:pPr>
            <a:r>
              <a:rPr lang="es-ES" sz="2200" dirty="0" smtClean="0">
                <a:latin typeface="Arial" pitchFamily="34" charset="0"/>
                <a:cs typeface="Arial" pitchFamily="34" charset="0"/>
              </a:rPr>
              <a:t>	Conforme aumenta la </a:t>
            </a:r>
            <a:r>
              <a:rPr lang="es-ES" sz="2200" b="1" dirty="0" smtClean="0">
                <a:latin typeface="Arial" pitchFamily="34" charset="0"/>
                <a:cs typeface="Arial" pitchFamily="34" charset="0"/>
              </a:rPr>
              <a:t>edad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, disminuye la adaptación a las prótesis debido a una disminución de la </a:t>
            </a:r>
            <a:r>
              <a:rPr lang="es-ES" sz="2200" b="1" dirty="0" smtClean="0">
                <a:latin typeface="Arial" pitchFamily="34" charset="0"/>
                <a:cs typeface="Arial" pitchFamily="34" charset="0"/>
              </a:rPr>
              <a:t>saliva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 y cambios degenerativos.                                                                                           </a:t>
            </a:r>
          </a:p>
          <a:p>
            <a:pPr lvl="0"/>
            <a:endParaRPr lang="es-E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-162272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Conclusiones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41176" y="504056"/>
            <a:ext cx="8219256" cy="55892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" sz="21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None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 </a:t>
            </a:r>
            <a:endParaRPr lang="es-ES" sz="22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s-ES" sz="2200" dirty="0" smtClean="0">
                <a:latin typeface="Arial" pitchFamily="34" charset="0"/>
                <a:cs typeface="Arial" pitchFamily="34" charset="0"/>
              </a:rPr>
              <a:t>Los </a:t>
            </a:r>
            <a:r>
              <a:rPr lang="es-ES" sz="2200" b="1" dirty="0" smtClean="0">
                <a:latin typeface="Arial" pitchFamily="34" charset="0"/>
                <a:cs typeface="Arial" pitchFamily="34" charset="0"/>
              </a:rPr>
              <a:t>pacientes dentados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 presentaron una mayor eficiencia masticatoria, mayor rendimiento masticatorio y mayor capacidad masticatoria que los pacientes desdentados.</a:t>
            </a:r>
          </a:p>
          <a:p>
            <a:pPr>
              <a:buNone/>
            </a:pPr>
            <a:r>
              <a:rPr lang="es-ES" sz="22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lvl="0"/>
            <a:r>
              <a:rPr lang="es-ES" sz="2200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s-ES" sz="2200" b="1" dirty="0" smtClean="0">
                <a:latin typeface="Arial" pitchFamily="34" charset="0"/>
                <a:cs typeface="Arial" pitchFamily="34" charset="0"/>
              </a:rPr>
              <a:t>prótesis total y parcial removible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 restituyen limitadamente la función masticatoria cuando se compara con individuos con dentadura completa natural.</a:t>
            </a:r>
          </a:p>
          <a:p>
            <a:pPr>
              <a:buNone/>
            </a:pPr>
            <a:r>
              <a:rPr lang="es-ES" sz="22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lvl="0"/>
            <a:r>
              <a:rPr lang="es-ES" sz="2200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s-ES" sz="2200" b="1" dirty="0" smtClean="0">
                <a:latin typeface="Arial" pitchFamily="34" charset="0"/>
                <a:cs typeface="Arial" pitchFamily="34" charset="0"/>
              </a:rPr>
              <a:t>prótesis implanto soportada 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tiene una mejor retención, facilidad de uso, buena estética y una mejor eficiencia masticatoria con respecto a cualquier otro tipo de prótesis dental.</a:t>
            </a:r>
          </a:p>
          <a:p>
            <a:endParaRPr lang="es-E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2.bp.blogspot.com/-n6J468mDVY8/Vfs26c5VFcI/AAAAAAAAB9w/EYoiOm9r_AQ/s1600/gracias-cuentos-infanti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6370" y="548680"/>
            <a:ext cx="7348038" cy="4470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43408"/>
            <a:ext cx="7467600" cy="1143000"/>
          </a:xfrm>
        </p:spPr>
        <p:txBody>
          <a:bodyPr>
            <a:normAutofit/>
          </a:bodyPr>
          <a:lstStyle/>
          <a:p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Introducción 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07504" y="1176136"/>
            <a:ext cx="5688632" cy="5421216"/>
          </a:xfrm>
        </p:spPr>
        <p:txBody>
          <a:bodyPr>
            <a:normAutofit fontScale="55000" lnSpcReduction="20000"/>
          </a:bodyPr>
          <a:lstStyle/>
          <a:p>
            <a:r>
              <a:rPr lang="es-ES" sz="3700" b="1" i="1" dirty="0" smtClean="0">
                <a:latin typeface="Arial" pitchFamily="34" charset="0"/>
                <a:cs typeface="Arial" pitchFamily="34" charset="0"/>
              </a:rPr>
              <a:t>Masticación</a:t>
            </a:r>
            <a:r>
              <a:rPr lang="es-ES" sz="3700" dirty="0" smtClean="0">
                <a:latin typeface="Arial" pitchFamily="34" charset="0"/>
                <a:cs typeface="Arial" pitchFamily="34" charset="0"/>
              </a:rPr>
              <a:t>: fenómenos </a:t>
            </a:r>
            <a:r>
              <a:rPr lang="es-ES" sz="3700" dirty="0" err="1" smtClean="0">
                <a:latin typeface="Arial" pitchFamily="34" charset="0"/>
                <a:cs typeface="Arial" pitchFamily="34" charset="0"/>
              </a:rPr>
              <a:t>estomatognáticos</a:t>
            </a:r>
            <a:r>
              <a:rPr lang="es-ES" sz="3700" dirty="0" smtClean="0">
                <a:latin typeface="Arial" pitchFamily="34" charset="0"/>
                <a:cs typeface="Arial" pitchFamily="34" charset="0"/>
              </a:rPr>
              <a:t> destinados a fragmentar los alimentos.</a:t>
            </a:r>
            <a:r>
              <a:rPr lang="es-ES" sz="1800" dirty="0" smtClean="0"/>
              <a:t> </a:t>
            </a:r>
          </a:p>
          <a:p>
            <a:pPr>
              <a:buNone/>
            </a:pPr>
            <a:endParaRPr lang="es-ES" sz="3700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3700" b="1" i="1" dirty="0" smtClean="0">
                <a:latin typeface="Arial" pitchFamily="34" charset="0"/>
                <a:cs typeface="Arial" pitchFamily="34" charset="0"/>
              </a:rPr>
              <a:t>Función masticatoria</a:t>
            </a:r>
            <a:r>
              <a:rPr lang="es-ES" sz="3700" dirty="0" smtClean="0">
                <a:latin typeface="Arial" pitchFamily="34" charset="0"/>
                <a:cs typeface="Arial" pitchFamily="34" charset="0"/>
              </a:rPr>
              <a:t>: respuesta subjetiva del paciente acerca de su capacidad para masticar.</a:t>
            </a:r>
            <a:r>
              <a:rPr lang="es-ES" sz="1800" dirty="0" smtClean="0"/>
              <a:t> </a:t>
            </a:r>
          </a:p>
          <a:p>
            <a:pPr>
              <a:buNone/>
            </a:pPr>
            <a:endParaRPr lang="es-ES" sz="3700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3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3700" b="1" i="1" dirty="0" smtClean="0">
                <a:latin typeface="Arial" pitchFamily="34" charset="0"/>
                <a:cs typeface="Arial" pitchFamily="34" charset="0"/>
              </a:rPr>
              <a:t>Habilidad masticatoria</a:t>
            </a:r>
            <a:r>
              <a:rPr lang="es-ES" sz="3700" i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s-ES" sz="3700" dirty="0" smtClean="0">
                <a:latin typeface="Arial" pitchFamily="34" charset="0"/>
                <a:cs typeface="Arial" pitchFamily="34" charset="0"/>
              </a:rPr>
              <a:t> valoración subjetiva de un individuo respecto a su masticación.</a:t>
            </a:r>
            <a:r>
              <a:rPr lang="es-ES" sz="1800" dirty="0" smtClean="0"/>
              <a:t> </a:t>
            </a:r>
            <a:endParaRPr lang="es-ES" sz="3700" dirty="0" smtClean="0">
              <a:latin typeface="Arial" pitchFamily="34" charset="0"/>
              <a:cs typeface="Arial" pitchFamily="34" charset="0"/>
            </a:endParaRPr>
          </a:p>
          <a:p>
            <a:endParaRPr lang="es-ES" sz="3700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3700" b="1" i="1" dirty="0" smtClean="0">
                <a:latin typeface="Arial" pitchFamily="34" charset="0"/>
                <a:cs typeface="Arial" pitchFamily="34" charset="0"/>
              </a:rPr>
              <a:t>Eficiencia masticatoria</a:t>
            </a:r>
            <a:r>
              <a:rPr lang="es-ES" sz="3700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s-ES" sz="3700" dirty="0" smtClean="0">
                <a:latin typeface="Arial" pitchFamily="34" charset="0"/>
                <a:cs typeface="Arial" pitchFamily="34" charset="0"/>
              </a:rPr>
              <a:t>número de golpes masticatorios requeridos para</a:t>
            </a:r>
            <a:r>
              <a:rPr lang="es-ES" sz="3700" i="1" dirty="0" smtClean="0">
                <a:latin typeface="Arial" pitchFamily="34" charset="0"/>
                <a:cs typeface="Arial" pitchFamily="34" charset="0"/>
              </a:rPr>
              <a:t> l</a:t>
            </a:r>
            <a:r>
              <a:rPr lang="es-ES" sz="3700" dirty="0" smtClean="0">
                <a:latin typeface="Arial" pitchFamily="34" charset="0"/>
                <a:cs typeface="Arial" pitchFamily="34" charset="0"/>
              </a:rPr>
              <a:t>ograr preparar el alimento para ser</a:t>
            </a:r>
            <a:r>
              <a:rPr lang="es-ES" sz="37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3700" dirty="0" smtClean="0">
                <a:latin typeface="Arial" pitchFamily="34" charset="0"/>
                <a:cs typeface="Arial" pitchFamily="34" charset="0"/>
              </a:rPr>
              <a:t>deglutido.</a:t>
            </a:r>
            <a:r>
              <a:rPr lang="es-ES" sz="1800" dirty="0" smtClean="0"/>
              <a:t> </a:t>
            </a:r>
            <a:endParaRPr lang="es-ES" sz="37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sz="37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s-ES" sz="3700" b="1" i="1" dirty="0" smtClean="0">
                <a:latin typeface="Arial" pitchFamily="34" charset="0"/>
                <a:cs typeface="Arial" pitchFamily="34" charset="0"/>
              </a:rPr>
              <a:t>Rendimiento masticatorio</a:t>
            </a:r>
            <a:r>
              <a:rPr lang="es-ES" sz="3700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s-ES" sz="3700" dirty="0" smtClean="0">
                <a:latin typeface="Arial" pitchFamily="34" charset="0"/>
                <a:cs typeface="Arial" pitchFamily="34" charset="0"/>
              </a:rPr>
              <a:t>grado de trituración al que puede ser sometido un alimento. </a:t>
            </a:r>
          </a:p>
          <a:p>
            <a:pPr>
              <a:buNone/>
            </a:pPr>
            <a:r>
              <a:rPr lang="es-ES" sz="37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es-ES" dirty="0"/>
          </a:p>
        </p:txBody>
      </p:sp>
      <p:pic>
        <p:nvPicPr>
          <p:cNvPr id="37890" name="Picture 2" descr="http://capdental.net/wp-content/uploads/2016/03/Masticaci%C3%B3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7616" y="2204864"/>
            <a:ext cx="3456384" cy="2711141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35496" y="6165304"/>
            <a:ext cx="8694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ClrTx/>
            </a:pPr>
            <a:r>
              <a:rPr lang="es-ES" sz="12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s-ES" sz="1200" dirty="0" err="1" smtClean="0">
                <a:latin typeface="Arial" pitchFamily="34" charset="0"/>
                <a:cs typeface="Arial" pitchFamily="34" charset="0"/>
              </a:rPr>
              <a:t>Schott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200" dirty="0" err="1" smtClean="0">
                <a:latin typeface="Arial" pitchFamily="34" charset="0"/>
                <a:cs typeface="Arial" pitchFamily="34" charset="0"/>
              </a:rPr>
              <a:t>Börger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 S, </a:t>
            </a:r>
            <a:r>
              <a:rPr lang="es-ES" sz="1200" dirty="0" err="1" smtClean="0">
                <a:latin typeface="Arial" pitchFamily="34" charset="0"/>
                <a:cs typeface="Arial" pitchFamily="34" charset="0"/>
              </a:rPr>
              <a:t>Ocaranza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 Tapia D, </a:t>
            </a:r>
            <a:r>
              <a:rPr lang="es-ES" sz="1200" dirty="0" err="1" smtClean="0">
                <a:latin typeface="Arial" pitchFamily="34" charset="0"/>
                <a:cs typeface="Arial" pitchFamily="34" charset="0"/>
              </a:rPr>
              <a:t>Peric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 Cáceres K, </a:t>
            </a:r>
            <a:r>
              <a:rPr lang="es-ES" sz="1200" dirty="0" err="1" smtClean="0">
                <a:latin typeface="Arial" pitchFamily="34" charset="0"/>
                <a:cs typeface="Arial" pitchFamily="34" charset="0"/>
              </a:rPr>
              <a:t>Yévenes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 López I, Romo Ormazábal F, </a:t>
            </a:r>
            <a:r>
              <a:rPr lang="es-ES" sz="1200" dirty="0" err="1" smtClean="0">
                <a:latin typeface="Arial" pitchFamily="34" charset="0"/>
                <a:cs typeface="Arial" pitchFamily="34" charset="0"/>
              </a:rPr>
              <a:t>Schulz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 Rosales R et al. Métodos de evaluación del rendimiento masticatorio: Una revisión. Rev. </a:t>
            </a:r>
            <a:r>
              <a:rPr lang="es-ES" sz="1200" dirty="0" err="1" smtClean="0">
                <a:latin typeface="Arial" pitchFamily="34" charset="0"/>
                <a:cs typeface="Arial" pitchFamily="34" charset="0"/>
              </a:rPr>
              <a:t>Clin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s-ES" sz="1200" dirty="0" err="1" smtClean="0">
                <a:latin typeface="Arial" pitchFamily="34" charset="0"/>
                <a:cs typeface="Arial" pitchFamily="34" charset="0"/>
              </a:rPr>
              <a:t>Periodoncia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200" dirty="0" err="1" smtClean="0">
                <a:latin typeface="Arial" pitchFamily="34" charset="0"/>
                <a:cs typeface="Arial" pitchFamily="34" charset="0"/>
              </a:rPr>
              <a:t>Implantol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s-ES" sz="1200" dirty="0" err="1" smtClean="0">
                <a:latin typeface="Arial" pitchFamily="34" charset="0"/>
                <a:cs typeface="Arial" pitchFamily="34" charset="0"/>
              </a:rPr>
              <a:t>Rehabil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. Oral. 2010  Abr;3(1): 51-5.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315416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Bibliografía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8435280" cy="5877272"/>
          </a:xfrm>
        </p:spPr>
        <p:txBody>
          <a:bodyPr>
            <a:noAutofit/>
          </a:bodyPr>
          <a:lstStyle/>
          <a:p>
            <a:pPr marL="457200" lvl="0" indent="-457200">
              <a:buClrTx/>
              <a:buFont typeface="+mj-lt"/>
              <a:buAutoNum type="arabicPeriod"/>
            </a:pP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Schott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Börger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S,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Ocaranza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Tapia D,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Peric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Cáceres K,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Yévenes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López I, Romo Ormazábal F,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Schulz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Rosales R et al. Métodos de evaluación del rendimiento masticatorio: Una revisión. Rev.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Clin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Periodoncia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Implantol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Rehabil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. Oral. 2010  Abr;3(1): 51-5. </a:t>
            </a:r>
          </a:p>
          <a:p>
            <a:pPr marL="457200" lvl="0" indent="-457200">
              <a:buClrTx/>
              <a:buFont typeface="+mj-lt"/>
              <a:buAutoNum type="arabicPeriod"/>
            </a:pP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Shanshan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L,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Qian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Z, Dick J,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Yining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W,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Nico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H.J. Effects of removable dental prostheses on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masticatory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performance of subjects with shortened dental arches: A systematic review.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Journal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Dentistry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. 2015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October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; 43(10):1185-94.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Saez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Carriera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R, Carmona M,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Jimenez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Quintana Z, Alfaro X. Cambios bucales en el adulto mayor. Rev. Cubana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Estomatol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. 2007;44(4):1-14.</a:t>
            </a:r>
          </a:p>
          <a:p>
            <a:pPr marL="457200" lvl="0" indent="-457200">
              <a:buClrTx/>
              <a:buFont typeface="+mj-lt"/>
              <a:buAutoNum type="arabicPeriod"/>
            </a:pP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Deniz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DA, Kulak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Ozkan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Y.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The influence of occlusion on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masticatory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performance and satisfaction in complete denture wearers. 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J Oral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Rehabil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. 2013 Feb;40(2):91-8.</a:t>
            </a:r>
          </a:p>
          <a:p>
            <a:pPr marL="457200" lvl="0" indent="-457200">
              <a:buClrTx/>
              <a:buFont typeface="+mj-lt"/>
              <a:buAutoNum type="arabicPeriod"/>
            </a:pP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Berretin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-Felix, G., Nary, H.,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Padovani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C. R.,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Trindade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A. S., &amp; Machado, W. M.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Electromyographic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evaluation of mastication and swallowing in elderly individuals with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mandibular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fixed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implantsupported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prostheses. J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Appl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Oral Sci. 2008 Apr;16(2):116–2.</a:t>
            </a:r>
          </a:p>
          <a:p>
            <a:pPr marL="457200" lvl="0" indent="-457200">
              <a:buClrTx/>
              <a:buFont typeface="+mj-lt"/>
              <a:buAutoNum type="arabicPeriod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Machado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Goyano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Mac-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Kay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AP, Chacana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Véliz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LO, Carol,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Michea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Calderón CS, del Carmen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Aránguiz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S. Alteraciones de la masticación en usuarios de prótesis dental removible. Revisión sistemática. Rev. CEFAC. 2015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Jul-Ago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; 17(4):1319-26.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De Oliveira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Apolinário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M.E.,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Mestriner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Junior W, Roberto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Dametto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F,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Romão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Gadê-Neto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C, Albuquerque de Sousa S. Clinical assessment of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masticatory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efficiency in the rehabilitation of edentulous patients. Braz. J. Oral Sci. 2011;10(3):217-20.</a:t>
            </a:r>
          </a:p>
          <a:p>
            <a:pPr>
              <a:buClrTx/>
            </a:pPr>
            <a:endParaRPr lang="es-ES" sz="1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>
          <a:xfrm>
            <a:off x="179512" y="-696072"/>
            <a:ext cx="8568952" cy="7005392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ClrTx/>
              <a:buNone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ClrTx/>
              <a:buFont typeface="+mj-lt"/>
              <a:buAutoNum type="arabicPeriod"/>
            </a:pPr>
            <a:endParaRPr lang="es-ES" sz="1800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ClrTx/>
              <a:buNone/>
            </a:pPr>
            <a:endParaRPr lang="es-ES" sz="1800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ClrTx/>
              <a:buNone/>
            </a:pPr>
            <a:endParaRPr lang="es-ES" sz="1800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ClrTx/>
              <a:buAutoNum type="arabicPeriod" startAt="9"/>
            </a:pPr>
            <a:r>
              <a:rPr lang="es-ES" sz="1800" dirty="0" smtClean="0">
                <a:latin typeface="Arial" pitchFamily="34" charset="0"/>
                <a:cs typeface="Arial" pitchFamily="34" charset="0"/>
              </a:rPr>
              <a:t>Von </a:t>
            </a:r>
            <a:r>
              <a:rPr lang="es-ES" sz="1800" dirty="0" err="1" smtClean="0">
                <a:latin typeface="Arial" pitchFamily="34" charset="0"/>
                <a:cs typeface="Arial" pitchFamily="34" charset="0"/>
              </a:rPr>
              <a:t>Kretschmann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 D, Torres Varela A, Sierra Fuentes M, del Pozo </a:t>
            </a:r>
            <a:r>
              <a:rPr lang="es-ES" sz="1800" dirty="0" err="1" smtClean="0">
                <a:latin typeface="Arial" pitchFamily="34" charset="0"/>
                <a:cs typeface="Arial" pitchFamily="34" charset="0"/>
              </a:rPr>
              <a:t>Bassi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 J, Quiroga </a:t>
            </a:r>
            <a:r>
              <a:rPr lang="es-ES" sz="1800" dirty="0" err="1" smtClean="0">
                <a:latin typeface="Arial" pitchFamily="34" charset="0"/>
                <a:cs typeface="Arial" pitchFamily="34" charset="0"/>
              </a:rPr>
              <a:t>Aravena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 R, Quiroga del Pozo R. Rendimiento masticatorio y nivel de satisfacción de pacientes tratados con prótesis totales en la Universidad Mayor. </a:t>
            </a:r>
            <a:r>
              <a:rPr lang="es-ES" sz="1800" dirty="0" err="1" smtClean="0">
                <a:latin typeface="Arial" pitchFamily="34" charset="0"/>
                <a:cs typeface="Arial" pitchFamily="34" charset="0"/>
              </a:rPr>
              <a:t>Rev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latin typeface="Arial" pitchFamily="34" charset="0"/>
                <a:cs typeface="Arial" pitchFamily="34" charset="0"/>
              </a:rPr>
              <a:t>Clin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latin typeface="Arial" pitchFamily="34" charset="0"/>
                <a:cs typeface="Arial" pitchFamily="34" charset="0"/>
              </a:rPr>
              <a:t>Periodoncia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latin typeface="Arial" pitchFamily="34" charset="0"/>
                <a:cs typeface="Arial" pitchFamily="34" charset="0"/>
              </a:rPr>
              <a:t>Implantol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latin typeface="Arial" pitchFamily="34" charset="0"/>
                <a:cs typeface="Arial" pitchFamily="34" charset="0"/>
              </a:rPr>
              <a:t>Rehabil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 Oral. 2015;8(1):17-23.</a:t>
            </a:r>
          </a:p>
          <a:p>
            <a:pPr marL="457200" lvl="0" indent="-457200">
              <a:buClrTx/>
              <a:buAutoNum type="arabicPeriod" startAt="9"/>
            </a:pP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Bessadet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M, Nicolas E,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Sochat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M,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Hennequin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M and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Veyrune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J.L.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Impact of removable partial denture prosthesis on chewing efficiency. J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Appl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Oral Sci. 2013 Sep-Oct;21(5): 392-96. </a:t>
            </a:r>
          </a:p>
          <a:p>
            <a:pPr marL="457200" lvl="0" indent="-457200">
              <a:buClrTx/>
              <a:buAutoNum type="arabicPeriod" startAt="9"/>
            </a:pP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Boven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GC,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Raghoebar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GM,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Vissink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A, Meijer HJ. J Oral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Rehabil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Improving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masticatory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performance, bite force, nutritional state and patient's satisfaction with implant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overdentures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: a systematic review of the literature. 2015 Mar;42(3):220-33. </a:t>
            </a:r>
          </a:p>
          <a:p>
            <a:pPr marL="457200" lvl="0" indent="-457200">
              <a:buClrTx/>
              <a:buAutoNum type="arabicPeriod" startAt="9"/>
            </a:pPr>
            <a:r>
              <a:rPr lang="es-ES" sz="1800" dirty="0" smtClean="0">
                <a:latin typeface="Arial" pitchFamily="34" charset="0"/>
                <a:cs typeface="Arial" pitchFamily="34" charset="0"/>
              </a:rPr>
              <a:t>Santos Pantaleón D, </a:t>
            </a:r>
            <a:r>
              <a:rPr lang="es-ES" sz="1800" dirty="0" err="1" smtClean="0">
                <a:latin typeface="Arial" pitchFamily="34" charset="0"/>
                <a:cs typeface="Arial" pitchFamily="34" charset="0"/>
              </a:rPr>
              <a:t>Trindade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 A.S., </a:t>
            </a:r>
            <a:r>
              <a:rPr lang="es-ES" sz="1800" dirty="0" err="1" smtClean="0">
                <a:latin typeface="Arial" pitchFamily="34" charset="0"/>
                <a:cs typeface="Arial" pitchFamily="34" charset="0"/>
              </a:rPr>
              <a:t>Sampaio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 A.C. Evaluación comparativa de la función masticatoria en individuos desdentados rehabilitados con prótesis soportadas por implantes óseo integrados. Revista Odontológica Dominicana. 2004;10:27-35.</a:t>
            </a:r>
          </a:p>
          <a:p>
            <a:pPr marL="457200" lvl="0" indent="-457200">
              <a:buClrTx/>
              <a:buAutoNum type="arabicPeriod" startAt="9"/>
            </a:pP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Gonçalves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T.M.S.V,</a:t>
            </a:r>
            <a:r>
              <a:rPr lang="en-US" sz="1800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Campos C.H,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Gonçalves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G.M, de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Moraes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M, </a:t>
            </a:r>
            <a:r>
              <a:rPr lang="en-US" sz="1800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and 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Rodrigues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R.C.M. Mastication Improvement After Partial Implant-supported Prosthesis Use.  J Dent Res. 2013 Dec;92(12): 189–94.</a:t>
            </a:r>
          </a:p>
          <a:p>
            <a:pPr marL="457200" lvl="0" indent="-457200">
              <a:buClrTx/>
              <a:buAutoNum type="arabicPeriod" startAt="9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Sun X,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Zhai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JJ, Liao J,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Teng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MH,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Tian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A, Liang X.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Masticatory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efficiency and oral health-related quality of life with implant retained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mandibular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overdentures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 Saudi Med J. 2014 Oct;35(10):1195-202. </a:t>
            </a:r>
            <a:endParaRPr lang="es-ES" sz="1800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ClrTx/>
              <a:buAutoNum type="arabicPeriod" startAt="9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Muller K,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Morais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J,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Feine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J. Nutritional and anthropometric analysis of edentulous patients wearing implant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overdentures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or conventional dentures.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Braz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Dent J. 2008;19(2):145-50.</a:t>
            </a:r>
            <a:endParaRPr lang="es-ES" sz="1800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ClrTx/>
              <a:buAutoNum type="arabicPeriod" startAt="9"/>
            </a:pP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Mundhe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K,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Pruthi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G, and Jain V.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Prosthodontic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rehabilitation of patient with marginal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mandibular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resection using attachment supported prostheses: A clinical report.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Contemp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Clin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Dent. 2014 Jan-Mar; 5(1): 123–26. </a:t>
            </a:r>
            <a:endParaRPr lang="es-ES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2600" dirty="0" smtClean="0"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79512" y="4509120"/>
            <a:ext cx="3312368" cy="3921660"/>
          </a:xfrm>
        </p:spPr>
        <p:txBody>
          <a:bodyPr>
            <a:normAutofit/>
          </a:bodyPr>
          <a:lstStyle/>
          <a:p>
            <a:pPr>
              <a:buNone/>
            </a:pP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Pérdida dental y</a:t>
            </a:r>
          </a:p>
          <a:p>
            <a:pPr>
              <a:buNone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cambios en el estado </a:t>
            </a:r>
          </a:p>
          <a:p>
            <a:pPr>
              <a:buNone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de la cavidad bucal</a:t>
            </a:r>
          </a:p>
          <a:p>
            <a:pPr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es-ES" dirty="0"/>
          </a:p>
        </p:txBody>
      </p:sp>
      <p:graphicFrame>
        <p:nvGraphicFramePr>
          <p:cNvPr id="4" name="3 Gráfico"/>
          <p:cNvGraphicFramePr/>
          <p:nvPr/>
        </p:nvGraphicFramePr>
        <p:xfrm>
          <a:off x="323528" y="404664"/>
          <a:ext cx="576064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3491880" y="5157192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Arial" pitchFamily="34" charset="0"/>
                <a:cs typeface="Arial" pitchFamily="34" charset="0"/>
              </a:rPr>
              <a:t>masticación unilateral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292080" y="4221088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" pitchFamily="34" charset="0"/>
                <a:cs typeface="Arial" pitchFamily="34" charset="0"/>
              </a:rPr>
              <a:t>perjudica la retención de la prótesis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148064" y="5949280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Arial" pitchFamily="34" charset="0"/>
                <a:cs typeface="Arial" pitchFamily="34" charset="0"/>
              </a:rPr>
              <a:t>flacidez muscular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020272" y="5013176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Arial" pitchFamily="34" charset="0"/>
                <a:cs typeface="Arial" pitchFamily="34" charset="0"/>
              </a:rPr>
              <a:t>masticación 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INEFICAZ</a:t>
            </a:r>
            <a:endParaRPr lang="es-E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Flecha derecha"/>
          <p:cNvSpPr/>
          <p:nvPr/>
        </p:nvSpPr>
        <p:spPr>
          <a:xfrm>
            <a:off x="2915816" y="5373216"/>
            <a:ext cx="64807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2" name="11 Conector recto de flecha"/>
          <p:cNvCxnSpPr>
            <a:endCxn id="7" idx="1"/>
          </p:cNvCxnSpPr>
          <p:nvPr/>
        </p:nvCxnSpPr>
        <p:spPr>
          <a:xfrm rot="5400000" flipH="1" flipV="1">
            <a:off x="4838836" y="4703950"/>
            <a:ext cx="474441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>
            <a:off x="5004048" y="5805264"/>
            <a:ext cx="43204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>
            <a:off x="7020272" y="4509120"/>
            <a:ext cx="64807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 flipV="1">
            <a:off x="6732240" y="5733256"/>
            <a:ext cx="864096" cy="576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6300192" y="26064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Shanshan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L. et al. 2015</a:t>
            </a:r>
          </a:p>
          <a:p>
            <a:r>
              <a:rPr lang="es-ES" sz="1400" dirty="0" err="1" smtClean="0">
                <a:latin typeface="Arial" pitchFamily="34" charset="0"/>
                <a:cs typeface="Arial" pitchFamily="34" charset="0"/>
              </a:rPr>
              <a:t>Saez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400" dirty="0" err="1" smtClean="0">
                <a:latin typeface="Arial" pitchFamily="34" charset="0"/>
                <a:cs typeface="Arial" pitchFamily="34" charset="0"/>
              </a:rPr>
              <a:t>Carriera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 et al. 2007</a:t>
            </a:r>
            <a:endParaRPr lang="es-E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755576" y="476672"/>
            <a:ext cx="7467600" cy="3672408"/>
          </a:xfrm>
        </p:spPr>
        <p:txBody>
          <a:bodyPr/>
          <a:lstStyle/>
          <a:p>
            <a:pPr>
              <a:buNone/>
            </a:pPr>
            <a:r>
              <a:rPr lang="es-ES" b="1" dirty="0">
                <a:latin typeface="Arial" pitchFamily="34" charset="0"/>
                <a:cs typeface="Arial" pitchFamily="34" charset="0"/>
              </a:rPr>
              <a:t>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             LA REHABILITACIÓN PROTÉSICA</a:t>
            </a:r>
          </a:p>
          <a:p>
            <a:pPr>
              <a:buNone/>
            </a:pPr>
            <a:endParaRPr lang="es-ES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dirty="0" smtClean="0">
                <a:latin typeface="Arial" pitchFamily="34" charset="0"/>
                <a:cs typeface="Arial" pitchFamily="34" charset="0"/>
              </a:rPr>
            </a:br>
            <a:r>
              <a:rPr lang="es-ES" dirty="0" smtClean="0">
                <a:latin typeface="Arial" pitchFamily="34" charset="0"/>
                <a:cs typeface="Arial" pitchFamily="34" charset="0"/>
              </a:rPr>
              <a:t>busca restaurar la estética y la función masticatoria mediante la sustitución dientes perdidos con</a:t>
            </a:r>
            <a:br>
              <a:rPr lang="es-ES" dirty="0" smtClean="0">
                <a:latin typeface="Arial" pitchFamily="34" charset="0"/>
                <a:cs typeface="Arial" pitchFamily="34" charset="0"/>
              </a:rPr>
            </a:br>
            <a:r>
              <a:rPr lang="es-ES" dirty="0" smtClean="0">
                <a:latin typeface="Arial" pitchFamily="34" charset="0"/>
                <a:cs typeface="Arial" pitchFamily="34" charset="0"/>
              </a:rPr>
              <a:t>prótesis dentales fijas o removibles</a:t>
            </a:r>
          </a:p>
          <a:p>
            <a:endParaRPr lang="es-ES" dirty="0"/>
          </a:p>
        </p:txBody>
      </p:sp>
      <p:sp>
        <p:nvSpPr>
          <p:cNvPr id="4" name="3 Flecha abajo"/>
          <p:cNvSpPr/>
          <p:nvPr/>
        </p:nvSpPr>
        <p:spPr>
          <a:xfrm>
            <a:off x="3779912" y="1124744"/>
            <a:ext cx="1152128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9702" name="Picture 6" descr="http://www.aurident.cl/web/wp-content/uploads/2013/08/7-Pr%C3%B3tesis-S-I-In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437112"/>
            <a:ext cx="2376264" cy="1836600"/>
          </a:xfrm>
          <a:prstGeom prst="rect">
            <a:avLst/>
          </a:prstGeom>
          <a:noFill/>
        </p:spPr>
      </p:pic>
      <p:pic>
        <p:nvPicPr>
          <p:cNvPr id="29704" name="Picture 8" descr="http://periodicomedico.com/wp-content/uploads/2015/09/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73016"/>
            <a:ext cx="6604161" cy="3284984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-180528" y="6334780"/>
            <a:ext cx="8622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ClrTx/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s-ES" sz="1400" dirty="0" err="1" smtClean="0">
                <a:latin typeface="Arial" pitchFamily="34" charset="0"/>
                <a:cs typeface="Arial" pitchFamily="34" charset="0"/>
              </a:rPr>
              <a:t>Deniz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 DA, Kulak </a:t>
            </a:r>
            <a:r>
              <a:rPr lang="es-ES" sz="1400" dirty="0" err="1" smtClean="0">
                <a:latin typeface="Arial" pitchFamily="34" charset="0"/>
                <a:cs typeface="Arial" pitchFamily="34" charset="0"/>
              </a:rPr>
              <a:t>Ozkan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 Y.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The influence of occlusion on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masticatory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performance and satisfaction in complete denture wearers. 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J Oral </a:t>
            </a:r>
            <a:r>
              <a:rPr lang="es-ES" sz="1400" dirty="0" err="1" smtClean="0">
                <a:latin typeface="Arial" pitchFamily="34" charset="0"/>
                <a:cs typeface="Arial" pitchFamily="34" charset="0"/>
              </a:rPr>
              <a:t>Rehabil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. 2013 Feb;40(2):91-8.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7384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OBJETIVOS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	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-Describir algunos de los métodos utilizados para la evaluación del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rendimiento masticatorio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; así como su medición y utilidad clínica. </a:t>
            </a:r>
          </a:p>
          <a:p>
            <a:pPr>
              <a:buNone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	-Conocer la repercusión de ciertas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variables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(sexo, edad</a:t>
            </a:r>
            <a:r>
              <a:rPr lang="es-ES" dirty="0">
                <a:latin typeface="Arial" pitchFamily="34" charset="0"/>
                <a:cs typeface="Arial" pitchFamily="34" charset="0"/>
              </a:rPr>
              <a:t>,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tipo de alimento…) en la función masticatoria.</a:t>
            </a:r>
          </a:p>
          <a:p>
            <a:pPr>
              <a:buNone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dirty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	-Comparar los distintos rendimientos masticatorios en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pacientes con diferentes situaciones dentales y protésicas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s-E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99392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Material y métodos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7467600" cy="487375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s-ES" sz="2600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2600" dirty="0" smtClean="0">
                <a:latin typeface="Arial" pitchFamily="34" charset="0"/>
                <a:cs typeface="Arial" pitchFamily="34" charset="0"/>
              </a:rPr>
              <a:t>Revisión </a:t>
            </a:r>
            <a:r>
              <a:rPr lang="es-ES" sz="2600" dirty="0" err="1" smtClean="0">
                <a:latin typeface="Arial" pitchFamily="34" charset="0"/>
                <a:cs typeface="Arial" pitchFamily="34" charset="0"/>
              </a:rPr>
              <a:t>blibiográfica</a:t>
            </a:r>
            <a:r>
              <a:rPr lang="es-ES" sz="2600" dirty="0" smtClean="0">
                <a:latin typeface="Arial" pitchFamily="34" charset="0"/>
                <a:cs typeface="Arial" pitchFamily="34" charset="0"/>
              </a:rPr>
              <a:t> en Febrero de 2016.</a:t>
            </a:r>
          </a:p>
          <a:p>
            <a:r>
              <a:rPr lang="es-ES" sz="2600" dirty="0" smtClean="0">
                <a:latin typeface="Arial" pitchFamily="34" charset="0"/>
                <a:cs typeface="Arial" pitchFamily="34" charset="0"/>
              </a:rPr>
              <a:t>Base de datos </a:t>
            </a:r>
            <a:r>
              <a:rPr lang="es-ES" sz="2600" dirty="0" err="1" smtClean="0">
                <a:latin typeface="Arial" pitchFamily="34" charset="0"/>
                <a:cs typeface="Arial" pitchFamily="34" charset="0"/>
              </a:rPr>
              <a:t>PubMed</a:t>
            </a:r>
            <a:r>
              <a:rPr lang="es-ES" sz="26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s-ES" sz="2600" dirty="0" err="1" smtClean="0">
                <a:latin typeface="Arial" pitchFamily="34" charset="0"/>
                <a:cs typeface="Arial" pitchFamily="34" charset="0"/>
              </a:rPr>
              <a:t>Medline</a:t>
            </a:r>
            <a:r>
              <a:rPr lang="es-ES" sz="26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r>
              <a:rPr lang="es-ES" sz="2600" dirty="0" smtClean="0">
                <a:latin typeface="Arial" pitchFamily="34" charset="0"/>
                <a:cs typeface="Arial" pitchFamily="34" charset="0"/>
              </a:rPr>
              <a:t>Palabras clave “</a:t>
            </a:r>
            <a:r>
              <a:rPr lang="es-ES" sz="2600" i="1" dirty="0" err="1" smtClean="0">
                <a:latin typeface="Arial" pitchFamily="34" charset="0"/>
                <a:cs typeface="Arial" pitchFamily="34" charset="0"/>
              </a:rPr>
              <a:t>masticatory</a:t>
            </a:r>
            <a:r>
              <a:rPr lang="es-ES" sz="2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600" i="1" dirty="0" err="1" smtClean="0">
                <a:latin typeface="Arial" pitchFamily="34" charset="0"/>
                <a:cs typeface="Arial" pitchFamily="34" charset="0"/>
              </a:rPr>
              <a:t>function</a:t>
            </a:r>
            <a:r>
              <a:rPr lang="es-ES" sz="2600" dirty="0" smtClean="0">
                <a:latin typeface="Arial" pitchFamily="34" charset="0"/>
                <a:cs typeface="Arial" pitchFamily="34" charset="0"/>
              </a:rPr>
              <a:t>”, “</a:t>
            </a:r>
            <a:r>
              <a:rPr lang="es-ES" sz="2600" i="1" dirty="0" err="1" smtClean="0">
                <a:latin typeface="Arial" pitchFamily="34" charset="0"/>
                <a:cs typeface="Arial" pitchFamily="34" charset="0"/>
              </a:rPr>
              <a:t>chewing</a:t>
            </a:r>
            <a:r>
              <a:rPr lang="es-ES" sz="2600" i="1" dirty="0" smtClean="0">
                <a:latin typeface="Arial" pitchFamily="34" charset="0"/>
                <a:cs typeface="Arial" pitchFamily="34" charset="0"/>
              </a:rPr>
              <a:t> performance</a:t>
            </a:r>
            <a:r>
              <a:rPr lang="es-ES" sz="2600" dirty="0" smtClean="0">
                <a:latin typeface="Arial" pitchFamily="34" charset="0"/>
                <a:cs typeface="Arial" pitchFamily="34" charset="0"/>
              </a:rPr>
              <a:t>”, “</a:t>
            </a:r>
            <a:r>
              <a:rPr lang="es-ES" sz="2600" i="1" dirty="0" err="1" smtClean="0">
                <a:latin typeface="Arial" pitchFamily="34" charset="0"/>
                <a:cs typeface="Arial" pitchFamily="34" charset="0"/>
              </a:rPr>
              <a:t>chewing</a:t>
            </a:r>
            <a:r>
              <a:rPr lang="es-ES" sz="2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600" i="1" dirty="0" err="1" smtClean="0">
                <a:latin typeface="Arial" pitchFamily="34" charset="0"/>
                <a:cs typeface="Arial" pitchFamily="34" charset="0"/>
              </a:rPr>
              <a:t>efficiency</a:t>
            </a:r>
            <a:r>
              <a:rPr lang="es-ES" sz="2600" dirty="0" smtClean="0">
                <a:latin typeface="Arial" pitchFamily="34" charset="0"/>
                <a:cs typeface="Arial" pitchFamily="34" charset="0"/>
              </a:rPr>
              <a:t>”, “</a:t>
            </a:r>
            <a:r>
              <a:rPr lang="es-ES" sz="2600" i="1" dirty="0" err="1" smtClean="0">
                <a:latin typeface="Arial" pitchFamily="34" charset="0"/>
                <a:cs typeface="Arial" pitchFamily="34" charset="0"/>
              </a:rPr>
              <a:t>chewing</a:t>
            </a:r>
            <a:r>
              <a:rPr lang="es-ES" sz="2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600" i="1" dirty="0" err="1" smtClean="0">
                <a:latin typeface="Arial" pitchFamily="34" charset="0"/>
                <a:cs typeface="Arial" pitchFamily="34" charset="0"/>
              </a:rPr>
              <a:t>ability</a:t>
            </a:r>
            <a:r>
              <a:rPr lang="es-ES" sz="2600" dirty="0" smtClean="0">
                <a:latin typeface="Arial" pitchFamily="34" charset="0"/>
                <a:cs typeface="Arial" pitchFamily="34" charset="0"/>
              </a:rPr>
              <a:t>”, “</a:t>
            </a:r>
            <a:r>
              <a:rPr lang="es-ES" sz="2600" i="1" dirty="0" err="1" smtClean="0">
                <a:latin typeface="Arial" pitchFamily="34" charset="0"/>
                <a:cs typeface="Arial" pitchFamily="34" charset="0"/>
              </a:rPr>
              <a:t>masticatory</a:t>
            </a:r>
            <a:r>
              <a:rPr lang="es-ES" sz="2600" i="1" dirty="0" smtClean="0">
                <a:latin typeface="Arial" pitchFamily="34" charset="0"/>
                <a:cs typeface="Arial" pitchFamily="34" charset="0"/>
              </a:rPr>
              <a:t> performance</a:t>
            </a:r>
            <a:r>
              <a:rPr lang="es-ES" sz="2600" dirty="0" smtClean="0">
                <a:latin typeface="Arial" pitchFamily="34" charset="0"/>
                <a:cs typeface="Arial" pitchFamily="34" charset="0"/>
              </a:rPr>
              <a:t>”, “</a:t>
            </a:r>
            <a:r>
              <a:rPr lang="es-ES" sz="2600" i="1" dirty="0" err="1" smtClean="0">
                <a:latin typeface="Arial" pitchFamily="34" charset="0"/>
                <a:cs typeface="Arial" pitchFamily="34" charset="0"/>
              </a:rPr>
              <a:t>masticatory</a:t>
            </a:r>
            <a:r>
              <a:rPr lang="es-ES" sz="2600" i="1" dirty="0" smtClean="0">
                <a:latin typeface="Arial" pitchFamily="34" charset="0"/>
                <a:cs typeface="Arial" pitchFamily="34" charset="0"/>
              </a:rPr>
              <a:t> test</a:t>
            </a:r>
            <a:r>
              <a:rPr lang="es-ES" sz="2600" dirty="0" smtClean="0">
                <a:latin typeface="Arial" pitchFamily="34" charset="0"/>
                <a:cs typeface="Arial" pitchFamily="34" charset="0"/>
              </a:rPr>
              <a:t>” y el operador </a:t>
            </a:r>
            <a:r>
              <a:rPr lang="es-ES" sz="2600" dirty="0" err="1" smtClean="0">
                <a:latin typeface="Arial" pitchFamily="34" charset="0"/>
                <a:cs typeface="Arial" pitchFamily="34" charset="0"/>
              </a:rPr>
              <a:t>boleano</a:t>
            </a:r>
            <a:r>
              <a:rPr lang="es-ES" sz="2600" dirty="0" smtClean="0">
                <a:latin typeface="Arial" pitchFamily="34" charset="0"/>
                <a:cs typeface="Arial" pitchFamily="34" charset="0"/>
              </a:rPr>
              <a:t> “</a:t>
            </a:r>
            <a:r>
              <a:rPr lang="es-ES" sz="2600" i="1" dirty="0" smtClean="0">
                <a:latin typeface="Arial" pitchFamily="34" charset="0"/>
                <a:cs typeface="Arial" pitchFamily="34" charset="0"/>
              </a:rPr>
              <a:t>y</a:t>
            </a:r>
            <a:r>
              <a:rPr lang="es-ES" sz="2600" dirty="0" smtClean="0">
                <a:latin typeface="Arial" pitchFamily="34" charset="0"/>
                <a:cs typeface="Arial" pitchFamily="34" charset="0"/>
              </a:rPr>
              <a:t>”. </a:t>
            </a:r>
          </a:p>
          <a:p>
            <a:r>
              <a:rPr lang="es-ES" sz="2600" dirty="0" smtClean="0">
                <a:latin typeface="Arial" pitchFamily="34" charset="0"/>
                <a:cs typeface="Arial" pitchFamily="34" charset="0"/>
              </a:rPr>
              <a:t>Revisiones publicadas entre 2008 y 2015.</a:t>
            </a:r>
          </a:p>
          <a:p>
            <a:r>
              <a:rPr lang="es-ES" sz="2600" dirty="0" smtClean="0">
                <a:latin typeface="Arial" pitchFamily="34" charset="0"/>
                <a:cs typeface="Arial" pitchFamily="34" charset="0"/>
              </a:rPr>
              <a:t>La habilidad masticatoria ha sido evaluada por medio de cuestionarios o entrevistas personales, pero se trata de una valoración subjetiva.</a:t>
            </a:r>
          </a:p>
          <a:p>
            <a:r>
              <a:rPr lang="es-ES" sz="2600" dirty="0" smtClean="0">
                <a:latin typeface="Arial" pitchFamily="34" charset="0"/>
                <a:cs typeface="Arial" pitchFamily="34" charset="0"/>
              </a:rPr>
              <a:t>La eficiencia y el rendimiento masticatorio se valoraron por medio de test de masticación que proporcionan una valoración objetiva. 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-387424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resultados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07504" y="908720"/>
            <a:ext cx="5554960" cy="619268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s-ES" sz="3600" dirty="0" smtClean="0">
                <a:latin typeface="Arial" pitchFamily="34" charset="0"/>
                <a:cs typeface="Arial" pitchFamily="34" charset="0"/>
              </a:rPr>
              <a:t>	Para estudiar la </a:t>
            </a:r>
            <a:r>
              <a:rPr lang="es-ES" sz="3600" dirty="0" smtClean="0">
                <a:latin typeface="Arial" pitchFamily="34" charset="0"/>
                <a:cs typeface="Arial" pitchFamily="34" charset="0"/>
              </a:rPr>
              <a:t>masticación</a:t>
            </a:r>
            <a:r>
              <a:rPr lang="es-ES" sz="36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endParaRPr lang="es-ES" sz="36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s-ES" sz="36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s-ES" sz="3600" b="1" dirty="0" smtClean="0">
                <a:latin typeface="Arial" pitchFamily="34" charset="0"/>
                <a:cs typeface="Arial" pitchFamily="34" charset="0"/>
              </a:rPr>
              <a:t>lectromiografía:</a:t>
            </a:r>
            <a:r>
              <a:rPr lang="es-ES" sz="3600" dirty="0" smtClean="0">
                <a:latin typeface="Arial" pitchFamily="34" charset="0"/>
                <a:cs typeface="Arial" pitchFamily="34" charset="0"/>
              </a:rPr>
              <a:t> mide la actividad muscular de forma no invasiva. </a:t>
            </a:r>
            <a:br>
              <a:rPr lang="es-ES" sz="3600" dirty="0" smtClean="0">
                <a:latin typeface="Arial" pitchFamily="34" charset="0"/>
                <a:cs typeface="Arial" pitchFamily="34" charset="0"/>
              </a:rPr>
            </a:br>
            <a:endParaRPr lang="es-ES" sz="36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s-ES" sz="3600" b="1" dirty="0" smtClean="0">
                <a:latin typeface="Arial" pitchFamily="34" charset="0"/>
                <a:cs typeface="Arial" pitchFamily="34" charset="0"/>
              </a:rPr>
              <a:t>Test:</a:t>
            </a:r>
            <a:r>
              <a:rPr lang="es-ES" sz="3600" dirty="0" smtClean="0">
                <a:latin typeface="Arial" pitchFamily="34" charset="0"/>
                <a:cs typeface="Arial" pitchFamily="34" charset="0"/>
              </a:rPr>
              <a:t> utilizan alimentos naturales o </a:t>
            </a:r>
            <a:r>
              <a:rPr lang="es-ES" sz="3600" dirty="0" smtClean="0">
                <a:latin typeface="Arial" pitchFamily="34" charset="0"/>
                <a:cs typeface="Arial" pitchFamily="34" charset="0"/>
              </a:rPr>
              <a:t>artificiales.</a:t>
            </a:r>
            <a:endParaRPr lang="es-ES" sz="3600" dirty="0" smtClean="0">
              <a:latin typeface="Arial" pitchFamily="34" charset="0"/>
              <a:cs typeface="Arial" pitchFamily="34" charset="0"/>
            </a:endParaRPr>
          </a:p>
          <a:p>
            <a:endParaRPr lang="es-ES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3100" b="1" dirty="0" smtClean="0">
                <a:latin typeface="Arial" pitchFamily="34" charset="0"/>
                <a:cs typeface="Arial" pitchFamily="34" charset="0"/>
              </a:rPr>
              <a:t>Sistemas de procesamiento del material</a:t>
            </a:r>
            <a:r>
              <a:rPr lang="es-ES" sz="3100" dirty="0" smtClean="0">
                <a:latin typeface="Arial" pitchFamily="34" charset="0"/>
                <a:cs typeface="Arial" pitchFamily="34" charset="0"/>
              </a:rPr>
              <a:t>: tamizado fraccional, espectrofotométrico, aire comprimido, observación de área, concentración de </a:t>
            </a:r>
            <a:r>
              <a:rPr lang="es-ES" sz="3100" dirty="0" smtClean="0">
                <a:latin typeface="Arial" pitchFamily="34" charset="0"/>
                <a:cs typeface="Arial" pitchFamily="34" charset="0"/>
              </a:rPr>
              <a:t>azúcar, escaneo </a:t>
            </a:r>
            <a:r>
              <a:rPr lang="es-ES" sz="3100" dirty="0" smtClean="0">
                <a:latin typeface="Arial" pitchFamily="34" charset="0"/>
                <a:cs typeface="Arial" pitchFamily="34" charset="0"/>
              </a:rPr>
              <a:t>óptico. </a:t>
            </a:r>
          </a:p>
          <a:p>
            <a:pPr>
              <a:buNone/>
            </a:pPr>
            <a:r>
              <a:rPr lang="es-ES" sz="33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7672" y="4365104"/>
            <a:ext cx="3352800" cy="2352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700808"/>
            <a:ext cx="3312368" cy="2371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7 Rectángulo"/>
          <p:cNvSpPr/>
          <p:nvPr/>
        </p:nvSpPr>
        <p:spPr>
          <a:xfrm>
            <a:off x="6336704" y="18864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400" dirty="0" err="1" smtClean="0">
                <a:latin typeface="Arial" pitchFamily="34" charset="0"/>
                <a:cs typeface="Arial" pitchFamily="34" charset="0"/>
              </a:rPr>
              <a:t>Schott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400" dirty="0" err="1" smtClean="0">
                <a:latin typeface="Arial" pitchFamily="34" charset="0"/>
                <a:cs typeface="Arial" pitchFamily="34" charset="0"/>
              </a:rPr>
              <a:t>Börger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 S et al. 2010</a:t>
            </a:r>
          </a:p>
          <a:p>
            <a:pPr marL="457200" lvl="0" indent="-457200">
              <a:buClrTx/>
            </a:pP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Berretin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-Felix, G et al. 2008</a:t>
            </a:r>
          </a:p>
          <a:p>
            <a:pPr marL="457200" lvl="0" indent="-457200">
              <a:buClrTx/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Machado </a:t>
            </a:r>
            <a:r>
              <a:rPr lang="es-ES" sz="1400" dirty="0" err="1" smtClean="0">
                <a:latin typeface="Arial" pitchFamily="34" charset="0"/>
                <a:cs typeface="Arial" pitchFamily="34" charset="0"/>
              </a:rPr>
              <a:t>Goyano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 et al. 2015</a:t>
            </a:r>
          </a:p>
          <a:p>
            <a:endParaRPr lang="es-ES" sz="1400" dirty="0" smtClean="0">
              <a:latin typeface="Arial" pitchFamily="34" charset="0"/>
              <a:cs typeface="Arial" pitchFamily="34" charset="0"/>
            </a:endParaRPr>
          </a:p>
          <a:p>
            <a:endParaRPr lang="es-ES" sz="1400" dirty="0" smtClean="0">
              <a:latin typeface="Arial" pitchFamily="34" charset="0"/>
              <a:cs typeface="Arial" pitchFamily="34" charset="0"/>
            </a:endParaRPr>
          </a:p>
          <a:p>
            <a:endParaRPr lang="es-ES" sz="1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39552" y="188640"/>
            <a:ext cx="7992888" cy="4873752"/>
          </a:xfrm>
        </p:spPr>
        <p:txBody>
          <a:bodyPr/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Actualmente no se dispone de un test unificado.</a:t>
            </a:r>
          </a:p>
          <a:p>
            <a:pPr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Uno de los más usados, es el propuesto en 1989 por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A. </a:t>
            </a:r>
            <a:r>
              <a:rPr lang="es-ES" b="1" dirty="0" err="1" smtClean="0">
                <a:latin typeface="Arial" pitchFamily="34" charset="0"/>
                <a:cs typeface="Arial" pitchFamily="34" charset="0"/>
              </a:rPr>
              <a:t>Nakasima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, K. </a:t>
            </a:r>
            <a:r>
              <a:rPr lang="es-ES" b="1" dirty="0" err="1" smtClean="0">
                <a:latin typeface="Arial" pitchFamily="34" charset="0"/>
                <a:cs typeface="Arial" pitchFamily="34" charset="0"/>
              </a:rPr>
              <a:t>Higashi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 y M. </a:t>
            </a:r>
            <a:r>
              <a:rPr lang="es-ES" b="1" dirty="0" err="1" smtClean="0">
                <a:latin typeface="Arial" pitchFamily="34" charset="0"/>
                <a:cs typeface="Arial" pitchFamily="34" charset="0"/>
              </a:rPr>
              <a:t>Ichinose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. Se realiza con un alimento artificial insoluble en agua.</a:t>
            </a:r>
          </a:p>
          <a:p>
            <a:pPr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	La cápsula es masticada por el paciente con 15 golpes masticatorios.</a:t>
            </a:r>
          </a:p>
          <a:p>
            <a:pPr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	La desventaja de este método es que la cápsula no representa todos los alimentos de varios tamaños, formas y rigidez.</a:t>
            </a:r>
          </a:p>
        </p:txBody>
      </p:sp>
      <p:pic>
        <p:nvPicPr>
          <p:cNvPr id="24578" name="Picture 2" descr="http://www.esmacrobiotica.com/wp-content/uploads/2015/07/mastic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151784"/>
            <a:ext cx="5040560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6 Rectángulo"/>
          <p:cNvSpPr/>
          <p:nvPr/>
        </p:nvSpPr>
        <p:spPr>
          <a:xfrm>
            <a:off x="323528" y="616530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400" dirty="0" err="1" smtClean="0">
                <a:latin typeface="Arial" pitchFamily="34" charset="0"/>
                <a:cs typeface="Arial" pitchFamily="34" charset="0"/>
              </a:rPr>
              <a:t>Schott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400" dirty="0" err="1" smtClean="0">
                <a:latin typeface="Arial" pitchFamily="34" charset="0"/>
                <a:cs typeface="Arial" pitchFamily="34" charset="0"/>
              </a:rPr>
              <a:t>Börger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 S et al. 2010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07504" y="476672"/>
            <a:ext cx="8748464" cy="48737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Domingo Santos et al.(2004) 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PRÓTESIS R.C / IMPLANTES</a:t>
            </a:r>
          </a:p>
          <a:p>
            <a:pPr>
              <a:buFont typeface="Wingdings" pitchFamily="2" charset="2"/>
              <a:buChar char="v"/>
            </a:pP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Matiello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et al.(2005) 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DENTICIÓN COMPLETA / DESDENTADOS TOTAL</a:t>
            </a:r>
          </a:p>
          <a:p>
            <a:pPr>
              <a:buFont typeface="Wingdings" pitchFamily="2" charset="2"/>
              <a:buChar char="v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Andrade et al.(2006) 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PRÓTESIS R.C</a:t>
            </a:r>
          </a:p>
          <a:p>
            <a:pPr>
              <a:buFont typeface="Wingdings" pitchFamily="2" charset="2"/>
              <a:buChar char="v"/>
            </a:pP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Cavalcanti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et al.(2008) 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PRÓTESIS R. (C o P) / DENTADOS</a:t>
            </a:r>
          </a:p>
          <a:p>
            <a:pPr>
              <a:buFont typeface="Wingdings" pitchFamily="2" charset="2"/>
              <a:buChar char="v"/>
            </a:pP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Maria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Elioneide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et al.(2011) 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PRÓTESIS R.T. / SOBREDENTADURA / IMPLANTOSOPORTADA</a:t>
            </a:r>
          </a:p>
          <a:p>
            <a:pPr>
              <a:buFont typeface="Wingdings" pitchFamily="2" charset="2"/>
              <a:buChar char="v"/>
            </a:pP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Gonçalves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et al.(2014) 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DESDENTADOS P / DESDENTADOS T</a:t>
            </a:r>
          </a:p>
          <a:p>
            <a:pPr>
              <a:buFont typeface="Wingdings" pitchFamily="2" charset="2"/>
              <a:buChar char="v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Daniela Von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Kretschman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et al.(2014) 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DENTICIÓN C / DESDENTADOS T</a:t>
            </a:r>
          </a:p>
          <a:p>
            <a:pPr>
              <a:buNone/>
            </a:pPr>
            <a:endParaRPr lang="es-ES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3275856" y="4581128"/>
            <a:ext cx="1944216" cy="165618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3779912" y="5013176"/>
            <a:ext cx="108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40-76 años </a:t>
            </a:r>
            <a:endParaRPr lang="es-ES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errar llave"/>
          <p:cNvSpPr/>
          <p:nvPr/>
        </p:nvSpPr>
        <p:spPr>
          <a:xfrm rot="5400000">
            <a:off x="4211959" y="-243409"/>
            <a:ext cx="576065" cy="8352928"/>
          </a:xfrm>
          <a:prstGeom prst="rightBrac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b="1" dirty="0"/>
          </a:p>
        </p:txBody>
      </p:sp>
      <p:pic>
        <p:nvPicPr>
          <p:cNvPr id="2050" name="Picture 2" descr="http://4.bp.blogspot.com/_YqqKPVOWRkc/S8rCeaLy0tI/AAAAAAAAAKQ/2uCmEXWYjJg/s1600/siluet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9259" y="4437112"/>
            <a:ext cx="3099205" cy="2079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Personalizado 1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F0000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1771</TotalTime>
  <Words>1199</Words>
  <Application>Microsoft Office PowerPoint</Application>
  <PresentationFormat>Presentación en pantalla (4:3)</PresentationFormat>
  <Paragraphs>234</Paragraphs>
  <Slides>21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Mirador</vt:lpstr>
      <vt:lpstr>  Cambios en la masticación en pacientes rehabilitados con prótesis oral </vt:lpstr>
      <vt:lpstr>Introducción </vt:lpstr>
      <vt:lpstr>Diapositiva 3</vt:lpstr>
      <vt:lpstr>Diapositiva 4</vt:lpstr>
      <vt:lpstr>OBJETIVOS</vt:lpstr>
      <vt:lpstr>Material y métodos</vt:lpstr>
      <vt:lpstr>resultados</vt:lpstr>
      <vt:lpstr>Diapositiva 8</vt:lpstr>
      <vt:lpstr>Diapositiva 9</vt:lpstr>
      <vt:lpstr>Diapositiva 10</vt:lpstr>
      <vt:lpstr>SEXO</vt:lpstr>
      <vt:lpstr>Diapositiva 12</vt:lpstr>
      <vt:lpstr>Diapositiva 13</vt:lpstr>
      <vt:lpstr>Diapositiva 14</vt:lpstr>
      <vt:lpstr>Sujetos con prótesis dental implanto soportada </vt:lpstr>
      <vt:lpstr>Diapositiva 16</vt:lpstr>
      <vt:lpstr>Conclusiones</vt:lpstr>
      <vt:lpstr>Conclusiones</vt:lpstr>
      <vt:lpstr>Diapositiva 19</vt:lpstr>
      <vt:lpstr>Bibliografía</vt:lpstr>
      <vt:lpstr>Diapositiva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Cambios en la masticación en pacientes rehabilitados con prótesis oral </dc:title>
  <dc:creator>sara</dc:creator>
  <cp:lastModifiedBy>sara</cp:lastModifiedBy>
  <cp:revision>35</cp:revision>
  <dcterms:created xsi:type="dcterms:W3CDTF">2016-03-07T15:38:58Z</dcterms:created>
  <dcterms:modified xsi:type="dcterms:W3CDTF">2016-05-10T18:45:53Z</dcterms:modified>
</cp:coreProperties>
</file>