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81" r:id="rId10"/>
    <p:sldId id="282" r:id="rId11"/>
    <p:sldId id="283" r:id="rId12"/>
    <p:sldId id="263" r:id="rId13"/>
    <p:sldId id="265" r:id="rId14"/>
    <p:sldId id="266" r:id="rId15"/>
    <p:sldId id="271" r:id="rId16"/>
    <p:sldId id="279" r:id="rId17"/>
    <p:sldId id="273" r:id="rId18"/>
    <p:sldId id="280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74" autoAdjust="0"/>
  </p:normalViewPr>
  <p:slideViewPr>
    <p:cSldViewPr>
      <p:cViewPr>
        <p:scale>
          <a:sx n="100" d="100"/>
          <a:sy n="100" d="100"/>
        </p:scale>
        <p:origin x="-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B7076-655A-4D66-A565-6BFA469E26A1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6B249C-8BF7-46E8-84CE-65E9591945BE}">
      <dgm:prSet phldrT="[Texto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1893 </a:t>
          </a:r>
          <a:r>
            <a:rPr lang="es-ES" b="1" i="0" dirty="0" smtClean="0"/>
            <a:t>George </a:t>
          </a:r>
          <a:r>
            <a:rPr lang="en-US" b="1" dirty="0" smtClean="0"/>
            <a:t>Caldwell y Henry Luc</a:t>
          </a:r>
          <a:endParaRPr lang="es-ES" b="1" dirty="0"/>
        </a:p>
      </dgm:t>
    </dgm:pt>
    <dgm:pt modelId="{CA77F3D3-457B-405A-B3CA-4E6533B4755C}" type="parTrans" cxnId="{9BEB69B7-6078-49F6-A219-46CFCF57B688}">
      <dgm:prSet/>
      <dgm:spPr/>
      <dgm:t>
        <a:bodyPr/>
        <a:lstStyle/>
        <a:p>
          <a:endParaRPr lang="es-ES"/>
        </a:p>
      </dgm:t>
    </dgm:pt>
    <dgm:pt modelId="{CF756A44-8656-4696-B4FC-942A31C80A72}" type="sibTrans" cxnId="{9BEB69B7-6078-49F6-A219-46CFCF57B688}">
      <dgm:prSet/>
      <dgm:spPr/>
      <dgm:t>
        <a:bodyPr/>
        <a:lstStyle/>
        <a:p>
          <a:endParaRPr lang="es-ES"/>
        </a:p>
      </dgm:t>
    </dgm:pt>
    <dgm:pt modelId="{03FBC4DE-5854-4137-AF2F-D709B52D045A}">
      <dgm:prSet phldrT="[Texto]"/>
      <dgm:spPr/>
      <dgm:t>
        <a:bodyPr/>
        <a:lstStyle/>
        <a:p>
          <a:r>
            <a:rPr lang="es-ES" b="1" i="0" dirty="0" smtClean="0"/>
            <a:t>1976 Hill </a:t>
          </a:r>
          <a:r>
            <a:rPr lang="es-ES" b="1" i="0" dirty="0" err="1" smtClean="0"/>
            <a:t>Tatum</a:t>
          </a:r>
          <a:endParaRPr lang="es-ES" b="1" dirty="0"/>
        </a:p>
      </dgm:t>
    </dgm:pt>
    <dgm:pt modelId="{0A3794DC-8ED7-4C91-A00F-CB3620024E1C}" type="parTrans" cxnId="{EFFFDA06-44AA-4866-9F64-BCE42954A642}">
      <dgm:prSet/>
      <dgm:spPr/>
      <dgm:t>
        <a:bodyPr/>
        <a:lstStyle/>
        <a:p>
          <a:endParaRPr lang="es-ES"/>
        </a:p>
      </dgm:t>
    </dgm:pt>
    <dgm:pt modelId="{2F36F60C-AA17-4814-8FDE-5DFC57B8B8E1}" type="sibTrans" cxnId="{EFFFDA06-44AA-4866-9F64-BCE42954A642}">
      <dgm:prSet/>
      <dgm:spPr/>
      <dgm:t>
        <a:bodyPr/>
        <a:lstStyle/>
        <a:p>
          <a:endParaRPr lang="es-ES"/>
        </a:p>
      </dgm:t>
    </dgm:pt>
    <dgm:pt modelId="{9D7AA0BE-8258-45D3-8EAA-1BA0D75F7C1E}">
      <dgm:prSet phldrT="[Texto]"/>
      <dgm:spPr/>
      <dgm:t>
        <a:bodyPr/>
        <a:lstStyle/>
        <a:p>
          <a:r>
            <a:rPr lang="es-ES" b="1" dirty="0" smtClean="0"/>
            <a:t>1980 </a:t>
          </a:r>
          <a:r>
            <a:rPr lang="es-ES" b="1" i="0" dirty="0" smtClean="0"/>
            <a:t>Philip </a:t>
          </a:r>
          <a:r>
            <a:rPr lang="es-ES" b="1" i="0" dirty="0" err="1" smtClean="0"/>
            <a:t>Boyne</a:t>
          </a:r>
          <a:r>
            <a:rPr lang="es-ES" b="1" i="0" dirty="0" smtClean="0"/>
            <a:t> y Robert James</a:t>
          </a:r>
          <a:endParaRPr lang="es-ES" b="1" dirty="0"/>
        </a:p>
      </dgm:t>
    </dgm:pt>
    <dgm:pt modelId="{02E94FDA-91C1-4A5B-9A11-C944C48D4D5D}" type="sibTrans" cxnId="{055D2739-9F9F-4588-A814-E1895DAF9A3C}">
      <dgm:prSet/>
      <dgm:spPr/>
      <dgm:t>
        <a:bodyPr/>
        <a:lstStyle/>
        <a:p>
          <a:endParaRPr lang="es-ES"/>
        </a:p>
      </dgm:t>
    </dgm:pt>
    <dgm:pt modelId="{854F115B-BD82-49BF-8495-915546435FAE}" type="parTrans" cxnId="{055D2739-9F9F-4588-A814-E1895DAF9A3C}">
      <dgm:prSet/>
      <dgm:spPr/>
      <dgm:t>
        <a:bodyPr/>
        <a:lstStyle/>
        <a:p>
          <a:endParaRPr lang="es-ES"/>
        </a:p>
      </dgm:t>
    </dgm:pt>
    <dgm:pt modelId="{48556173-F23E-48C7-B3C5-41262B97CD03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1994 </a:t>
          </a:r>
          <a:r>
            <a:rPr lang="es-ES" b="1" dirty="0" err="1" smtClean="0"/>
            <a:t>Summer</a:t>
          </a:r>
          <a:endParaRPr lang="es-ES" b="1" dirty="0" smtClean="0"/>
        </a:p>
      </dgm:t>
    </dgm:pt>
    <dgm:pt modelId="{7504E458-CD0D-4BBE-B783-61DFC1212D0E}" type="sibTrans" cxnId="{BEC788AF-3A66-4A22-A4CC-D9CF5AFCC582}">
      <dgm:prSet/>
      <dgm:spPr/>
      <dgm:t>
        <a:bodyPr/>
        <a:lstStyle/>
        <a:p>
          <a:endParaRPr lang="es-ES"/>
        </a:p>
      </dgm:t>
    </dgm:pt>
    <dgm:pt modelId="{EE58EB19-52B9-49C5-BBA3-B28AE8F580FF}" type="parTrans" cxnId="{BEC788AF-3A66-4A22-A4CC-D9CF5AFCC582}">
      <dgm:prSet/>
      <dgm:spPr/>
      <dgm:t>
        <a:bodyPr/>
        <a:lstStyle/>
        <a:p>
          <a:endParaRPr lang="es-ES"/>
        </a:p>
      </dgm:t>
    </dgm:pt>
    <dgm:pt modelId="{83AD6C81-A188-4220-8F67-21267FB5D424}" type="pres">
      <dgm:prSet presAssocID="{9F1B7076-655A-4D66-A565-6BFA469E26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ED605F-45DF-4C33-83B9-D56FE5CB6EE0}" type="pres">
      <dgm:prSet presAssocID="{576B249C-8BF7-46E8-84CE-65E9591945BE}" presName="composite" presStyleCnt="0"/>
      <dgm:spPr/>
    </dgm:pt>
    <dgm:pt modelId="{4437BC62-259F-4ACC-B79A-77A6EFF05A67}" type="pres">
      <dgm:prSet presAssocID="{576B249C-8BF7-46E8-84CE-65E9591945B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EB99D4-5536-41A4-929F-81C9B1F8BED7}" type="pres">
      <dgm:prSet presAssocID="{576B249C-8BF7-46E8-84CE-65E9591945BE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s-ES"/>
        </a:p>
      </dgm:t>
    </dgm:pt>
    <dgm:pt modelId="{F6FF6ED0-3E93-4299-816B-C48329D5DF06}" type="pres">
      <dgm:prSet presAssocID="{CF756A44-8656-4696-B4FC-942A31C80A72}" presName="sibTrans" presStyleCnt="0"/>
      <dgm:spPr/>
    </dgm:pt>
    <dgm:pt modelId="{4DE46829-1AB9-4D69-BBDB-4B9AAFCDA3C7}" type="pres">
      <dgm:prSet presAssocID="{03FBC4DE-5854-4137-AF2F-D709B52D045A}" presName="composite" presStyleCnt="0"/>
      <dgm:spPr/>
    </dgm:pt>
    <dgm:pt modelId="{15A34DDE-3A80-4D2C-9C1D-A279604538BC}" type="pres">
      <dgm:prSet presAssocID="{03FBC4DE-5854-4137-AF2F-D709B52D045A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8AD318-7211-482D-B8AE-C6840AD6FB74}" type="pres">
      <dgm:prSet presAssocID="{03FBC4DE-5854-4137-AF2F-D709B52D045A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s-ES"/>
        </a:p>
      </dgm:t>
    </dgm:pt>
    <dgm:pt modelId="{3E7D4945-800C-4376-AA0E-2FF56B3A5CB6}" type="pres">
      <dgm:prSet presAssocID="{2F36F60C-AA17-4814-8FDE-5DFC57B8B8E1}" presName="sibTrans" presStyleCnt="0"/>
      <dgm:spPr/>
    </dgm:pt>
    <dgm:pt modelId="{2368E2CD-4817-436C-8774-E256CE01FADD}" type="pres">
      <dgm:prSet presAssocID="{9D7AA0BE-8258-45D3-8EAA-1BA0D75F7C1E}" presName="composite" presStyleCnt="0"/>
      <dgm:spPr/>
    </dgm:pt>
    <dgm:pt modelId="{26B18BAA-6BFB-4C58-AFB0-5020E0108561}" type="pres">
      <dgm:prSet presAssocID="{9D7AA0BE-8258-45D3-8EAA-1BA0D75F7C1E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DF9F2E-9A10-430B-B496-DB88FE473C4F}" type="pres">
      <dgm:prSet presAssocID="{9D7AA0BE-8258-45D3-8EAA-1BA0D75F7C1E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  <dgm:t>
        <a:bodyPr/>
        <a:lstStyle/>
        <a:p>
          <a:endParaRPr lang="es-ES"/>
        </a:p>
      </dgm:t>
    </dgm:pt>
    <dgm:pt modelId="{01C0E463-EEFD-4C20-A9D4-3859B8F6538B}" type="pres">
      <dgm:prSet presAssocID="{02E94FDA-91C1-4A5B-9A11-C944C48D4D5D}" presName="sibTrans" presStyleCnt="0"/>
      <dgm:spPr/>
    </dgm:pt>
    <dgm:pt modelId="{71F99336-A0EB-413D-8AA2-80B30C6EA5C7}" type="pres">
      <dgm:prSet presAssocID="{48556173-F23E-48C7-B3C5-41262B97CD03}" presName="composite" presStyleCnt="0"/>
      <dgm:spPr/>
    </dgm:pt>
    <dgm:pt modelId="{F3B22758-FBAE-422D-BB0C-DB801FC6389D}" type="pres">
      <dgm:prSet presAssocID="{48556173-F23E-48C7-B3C5-41262B97CD0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F860A-66E2-4C79-B9F7-AC31318402C5}" type="pres">
      <dgm:prSet presAssocID="{48556173-F23E-48C7-B3C5-41262B97CD03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05BA946E-F32B-4332-B752-96622CD7E4BD}" type="presOf" srcId="{03FBC4DE-5854-4137-AF2F-D709B52D045A}" destId="{15A34DDE-3A80-4D2C-9C1D-A279604538BC}" srcOrd="0" destOrd="0" presId="urn:microsoft.com/office/officeart/2008/layout/PictureStrips"/>
    <dgm:cxn modelId="{86538643-8B2B-446B-98DA-912B4BF09FCF}" type="presOf" srcId="{9D7AA0BE-8258-45D3-8EAA-1BA0D75F7C1E}" destId="{26B18BAA-6BFB-4C58-AFB0-5020E0108561}" srcOrd="0" destOrd="0" presId="urn:microsoft.com/office/officeart/2008/layout/PictureStrips"/>
    <dgm:cxn modelId="{DD7DCD09-C3A9-401A-B8BA-B0CE8BE43C28}" type="presOf" srcId="{48556173-F23E-48C7-B3C5-41262B97CD03}" destId="{F3B22758-FBAE-422D-BB0C-DB801FC6389D}" srcOrd="0" destOrd="0" presId="urn:microsoft.com/office/officeart/2008/layout/PictureStrips"/>
    <dgm:cxn modelId="{055D2739-9F9F-4588-A814-E1895DAF9A3C}" srcId="{9F1B7076-655A-4D66-A565-6BFA469E26A1}" destId="{9D7AA0BE-8258-45D3-8EAA-1BA0D75F7C1E}" srcOrd="2" destOrd="0" parTransId="{854F115B-BD82-49BF-8495-915546435FAE}" sibTransId="{02E94FDA-91C1-4A5B-9A11-C944C48D4D5D}"/>
    <dgm:cxn modelId="{EFFFDA06-44AA-4866-9F64-BCE42954A642}" srcId="{9F1B7076-655A-4D66-A565-6BFA469E26A1}" destId="{03FBC4DE-5854-4137-AF2F-D709B52D045A}" srcOrd="1" destOrd="0" parTransId="{0A3794DC-8ED7-4C91-A00F-CB3620024E1C}" sibTransId="{2F36F60C-AA17-4814-8FDE-5DFC57B8B8E1}"/>
    <dgm:cxn modelId="{9BEB69B7-6078-49F6-A219-46CFCF57B688}" srcId="{9F1B7076-655A-4D66-A565-6BFA469E26A1}" destId="{576B249C-8BF7-46E8-84CE-65E9591945BE}" srcOrd="0" destOrd="0" parTransId="{CA77F3D3-457B-405A-B3CA-4E6533B4755C}" sibTransId="{CF756A44-8656-4696-B4FC-942A31C80A72}"/>
    <dgm:cxn modelId="{483E1A8D-A65F-4E63-8415-FCFC422B4E90}" type="presOf" srcId="{9F1B7076-655A-4D66-A565-6BFA469E26A1}" destId="{83AD6C81-A188-4220-8F67-21267FB5D424}" srcOrd="0" destOrd="0" presId="urn:microsoft.com/office/officeart/2008/layout/PictureStrips"/>
    <dgm:cxn modelId="{00CDBBE6-F064-4F4F-984A-DCE0470A0364}" type="presOf" srcId="{576B249C-8BF7-46E8-84CE-65E9591945BE}" destId="{4437BC62-259F-4ACC-B79A-77A6EFF05A67}" srcOrd="0" destOrd="0" presId="urn:microsoft.com/office/officeart/2008/layout/PictureStrips"/>
    <dgm:cxn modelId="{BEC788AF-3A66-4A22-A4CC-D9CF5AFCC582}" srcId="{9F1B7076-655A-4D66-A565-6BFA469E26A1}" destId="{48556173-F23E-48C7-B3C5-41262B97CD03}" srcOrd="3" destOrd="0" parTransId="{EE58EB19-52B9-49C5-BBA3-B28AE8F580FF}" sibTransId="{7504E458-CD0D-4BBE-B783-61DFC1212D0E}"/>
    <dgm:cxn modelId="{6B26BD5E-B1D0-4608-B8E6-5A92DBBDB596}" type="presParOf" srcId="{83AD6C81-A188-4220-8F67-21267FB5D424}" destId="{57ED605F-45DF-4C33-83B9-D56FE5CB6EE0}" srcOrd="0" destOrd="0" presId="urn:microsoft.com/office/officeart/2008/layout/PictureStrips"/>
    <dgm:cxn modelId="{F7F981C5-0436-4E36-9F1F-C3BF539ED340}" type="presParOf" srcId="{57ED605F-45DF-4C33-83B9-D56FE5CB6EE0}" destId="{4437BC62-259F-4ACC-B79A-77A6EFF05A67}" srcOrd="0" destOrd="0" presId="urn:microsoft.com/office/officeart/2008/layout/PictureStrips"/>
    <dgm:cxn modelId="{9141CF28-2970-4F2C-BF4C-68664F394982}" type="presParOf" srcId="{57ED605F-45DF-4C33-83B9-D56FE5CB6EE0}" destId="{74EB99D4-5536-41A4-929F-81C9B1F8BED7}" srcOrd="1" destOrd="0" presId="urn:microsoft.com/office/officeart/2008/layout/PictureStrips"/>
    <dgm:cxn modelId="{C9C562EB-69F0-491A-A8FF-7E32A9BF4789}" type="presParOf" srcId="{83AD6C81-A188-4220-8F67-21267FB5D424}" destId="{F6FF6ED0-3E93-4299-816B-C48329D5DF06}" srcOrd="1" destOrd="0" presId="urn:microsoft.com/office/officeart/2008/layout/PictureStrips"/>
    <dgm:cxn modelId="{0B7AAF29-7652-4298-AA02-C0A379B5DC58}" type="presParOf" srcId="{83AD6C81-A188-4220-8F67-21267FB5D424}" destId="{4DE46829-1AB9-4D69-BBDB-4B9AAFCDA3C7}" srcOrd="2" destOrd="0" presId="urn:microsoft.com/office/officeart/2008/layout/PictureStrips"/>
    <dgm:cxn modelId="{9CB17875-B4FE-4F8F-BBDC-5B41A7CDF1D1}" type="presParOf" srcId="{4DE46829-1AB9-4D69-BBDB-4B9AAFCDA3C7}" destId="{15A34DDE-3A80-4D2C-9C1D-A279604538BC}" srcOrd="0" destOrd="0" presId="urn:microsoft.com/office/officeart/2008/layout/PictureStrips"/>
    <dgm:cxn modelId="{6EB679D8-5543-405A-9B5A-5B9B4D27C1D5}" type="presParOf" srcId="{4DE46829-1AB9-4D69-BBDB-4B9AAFCDA3C7}" destId="{AE8AD318-7211-482D-B8AE-C6840AD6FB74}" srcOrd="1" destOrd="0" presId="urn:microsoft.com/office/officeart/2008/layout/PictureStrips"/>
    <dgm:cxn modelId="{074A1D6A-F30A-4AA8-A046-12A8464F5DE0}" type="presParOf" srcId="{83AD6C81-A188-4220-8F67-21267FB5D424}" destId="{3E7D4945-800C-4376-AA0E-2FF56B3A5CB6}" srcOrd="3" destOrd="0" presId="urn:microsoft.com/office/officeart/2008/layout/PictureStrips"/>
    <dgm:cxn modelId="{DB07A9ED-A612-43F9-99F5-C25F9CC3328A}" type="presParOf" srcId="{83AD6C81-A188-4220-8F67-21267FB5D424}" destId="{2368E2CD-4817-436C-8774-E256CE01FADD}" srcOrd="4" destOrd="0" presId="urn:microsoft.com/office/officeart/2008/layout/PictureStrips"/>
    <dgm:cxn modelId="{EF983660-0EE4-4612-8A18-85C5FA543675}" type="presParOf" srcId="{2368E2CD-4817-436C-8774-E256CE01FADD}" destId="{26B18BAA-6BFB-4C58-AFB0-5020E0108561}" srcOrd="0" destOrd="0" presId="urn:microsoft.com/office/officeart/2008/layout/PictureStrips"/>
    <dgm:cxn modelId="{CB596E2F-4CB1-47C5-9F5F-5234721CA6E8}" type="presParOf" srcId="{2368E2CD-4817-436C-8774-E256CE01FADD}" destId="{B1DF9F2E-9A10-430B-B496-DB88FE473C4F}" srcOrd="1" destOrd="0" presId="urn:microsoft.com/office/officeart/2008/layout/PictureStrips"/>
    <dgm:cxn modelId="{3187B327-E796-4C0B-BAD2-3F0AE6F7CB3C}" type="presParOf" srcId="{83AD6C81-A188-4220-8F67-21267FB5D424}" destId="{01C0E463-EEFD-4C20-A9D4-3859B8F6538B}" srcOrd="5" destOrd="0" presId="urn:microsoft.com/office/officeart/2008/layout/PictureStrips"/>
    <dgm:cxn modelId="{55C4DA48-0126-46DA-8A22-1169E666C166}" type="presParOf" srcId="{83AD6C81-A188-4220-8F67-21267FB5D424}" destId="{71F99336-A0EB-413D-8AA2-80B30C6EA5C7}" srcOrd="6" destOrd="0" presId="urn:microsoft.com/office/officeart/2008/layout/PictureStrips"/>
    <dgm:cxn modelId="{CF32189B-9067-48AA-A036-1E089ACDAE4B}" type="presParOf" srcId="{71F99336-A0EB-413D-8AA2-80B30C6EA5C7}" destId="{F3B22758-FBAE-422D-BB0C-DB801FC6389D}" srcOrd="0" destOrd="0" presId="urn:microsoft.com/office/officeart/2008/layout/PictureStrips"/>
    <dgm:cxn modelId="{9694B8D1-CBA0-4429-BFCC-D53C2C978980}" type="presParOf" srcId="{71F99336-A0EB-413D-8AA2-80B30C6EA5C7}" destId="{A8EF860A-66E2-4C79-B9F7-AC31318402C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CDED7-AE69-44AB-AFEA-25988B08FF4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9D2B00-E57D-41DB-B1F5-97712D2C4DDB}">
      <dgm:prSet phldrT="[Texto]"/>
      <dgm:spPr/>
      <dgm:t>
        <a:bodyPr/>
        <a:lstStyle/>
        <a:p>
          <a:r>
            <a:rPr lang="es-ES" dirty="0" smtClean="0"/>
            <a:t>Perforación de la membrana de Schneider </a:t>
          </a:r>
          <a:endParaRPr lang="es-ES" dirty="0"/>
        </a:p>
      </dgm:t>
    </dgm:pt>
    <dgm:pt modelId="{5EB38108-86AE-438D-9E01-6E2BE5E6682B}" type="parTrans" cxnId="{8ABE9257-C028-4E8E-9381-09654D8BE230}">
      <dgm:prSet/>
      <dgm:spPr/>
      <dgm:t>
        <a:bodyPr/>
        <a:lstStyle/>
        <a:p>
          <a:endParaRPr lang="es-ES"/>
        </a:p>
      </dgm:t>
    </dgm:pt>
    <dgm:pt modelId="{A8CBD69D-1393-4536-962C-92559C08B8CD}" type="sibTrans" cxnId="{8ABE9257-C028-4E8E-9381-09654D8BE230}">
      <dgm:prSet/>
      <dgm:spPr/>
      <dgm:t>
        <a:bodyPr/>
        <a:lstStyle/>
        <a:p>
          <a:endParaRPr lang="es-ES"/>
        </a:p>
      </dgm:t>
    </dgm:pt>
    <dgm:pt modelId="{0EEAEECE-02E2-4D6A-BF3B-96ECAD597417}">
      <dgm:prSet phldrT="[Texto]"/>
      <dgm:spPr/>
      <dgm:t>
        <a:bodyPr/>
        <a:lstStyle/>
        <a:p>
          <a:r>
            <a:rPr lang="es-ES" dirty="0" smtClean="0"/>
            <a:t>Hemorragia nasal </a:t>
          </a:r>
          <a:endParaRPr lang="es-ES" dirty="0"/>
        </a:p>
      </dgm:t>
    </dgm:pt>
    <dgm:pt modelId="{F2DAA65A-089B-4608-A58D-BEF3BF633322}" type="parTrans" cxnId="{751784A1-C740-42CA-9C12-788E3292E813}">
      <dgm:prSet/>
      <dgm:spPr/>
      <dgm:t>
        <a:bodyPr/>
        <a:lstStyle/>
        <a:p>
          <a:endParaRPr lang="es-ES"/>
        </a:p>
      </dgm:t>
    </dgm:pt>
    <dgm:pt modelId="{9E1E0CF9-C645-4C24-BD63-E34ED2B7A277}" type="sibTrans" cxnId="{751784A1-C740-42CA-9C12-788E3292E813}">
      <dgm:prSet/>
      <dgm:spPr/>
      <dgm:t>
        <a:bodyPr/>
        <a:lstStyle/>
        <a:p>
          <a:endParaRPr lang="es-ES"/>
        </a:p>
      </dgm:t>
    </dgm:pt>
    <dgm:pt modelId="{2BF03BCA-90AA-4043-A4BE-6FD23F12A062}">
      <dgm:prSet phldrT="[Texto]"/>
      <dgm:spPr/>
      <dgm:t>
        <a:bodyPr/>
        <a:lstStyle/>
        <a:p>
          <a:r>
            <a:rPr lang="es-ES" dirty="0" smtClean="0"/>
            <a:t>Obstrucción del Ostium </a:t>
          </a:r>
          <a:endParaRPr lang="es-ES" dirty="0"/>
        </a:p>
      </dgm:t>
    </dgm:pt>
    <dgm:pt modelId="{265FC5C6-987A-4874-8F0B-6B62ACB0FF4E}" type="parTrans" cxnId="{72B65DAE-A693-499F-86FA-0C91B416CD6A}">
      <dgm:prSet/>
      <dgm:spPr/>
      <dgm:t>
        <a:bodyPr/>
        <a:lstStyle/>
        <a:p>
          <a:endParaRPr lang="es-ES"/>
        </a:p>
      </dgm:t>
    </dgm:pt>
    <dgm:pt modelId="{A8365F63-9484-4753-8A56-7F29C9FD40FD}" type="sibTrans" cxnId="{72B65DAE-A693-499F-86FA-0C91B416CD6A}">
      <dgm:prSet/>
      <dgm:spPr/>
      <dgm:t>
        <a:bodyPr/>
        <a:lstStyle/>
        <a:p>
          <a:endParaRPr lang="es-ES"/>
        </a:p>
      </dgm:t>
    </dgm:pt>
    <dgm:pt modelId="{DA9D7A20-E3BA-40DE-B525-EBFE50CC071E}">
      <dgm:prSet phldrT="[Texto]"/>
      <dgm:spPr/>
      <dgm:t>
        <a:bodyPr/>
        <a:lstStyle/>
        <a:p>
          <a:r>
            <a:rPr lang="es-ES" dirty="0" smtClean="0"/>
            <a:t>Inflamación postoperatoria </a:t>
          </a:r>
          <a:endParaRPr lang="es-ES" dirty="0"/>
        </a:p>
      </dgm:t>
    </dgm:pt>
    <dgm:pt modelId="{6E487463-1F16-41E5-A379-5FBB427C84B0}" type="parTrans" cxnId="{327F45BC-D3F9-418C-A7D9-49518622E40D}">
      <dgm:prSet/>
      <dgm:spPr/>
      <dgm:t>
        <a:bodyPr/>
        <a:lstStyle/>
        <a:p>
          <a:endParaRPr lang="es-ES"/>
        </a:p>
      </dgm:t>
    </dgm:pt>
    <dgm:pt modelId="{5108EACC-82E9-45BE-914E-457BB2CE0A3A}" type="sibTrans" cxnId="{327F45BC-D3F9-418C-A7D9-49518622E40D}">
      <dgm:prSet/>
      <dgm:spPr/>
      <dgm:t>
        <a:bodyPr/>
        <a:lstStyle/>
        <a:p>
          <a:endParaRPr lang="es-ES"/>
        </a:p>
      </dgm:t>
    </dgm:pt>
    <dgm:pt modelId="{902F357E-061C-4F7B-81D4-3452658F5D91}">
      <dgm:prSet phldrT="[Texto]"/>
      <dgm:spPr/>
      <dgm:t>
        <a:bodyPr/>
        <a:lstStyle/>
        <a:p>
          <a:r>
            <a:rPr lang="es-ES" dirty="0" smtClean="0"/>
            <a:t>Infección/ Sinusitis </a:t>
          </a:r>
          <a:endParaRPr lang="es-ES" dirty="0"/>
        </a:p>
      </dgm:t>
    </dgm:pt>
    <dgm:pt modelId="{46D54B1A-3C2B-4371-A23C-DB231F3952E0}" type="parTrans" cxnId="{F210B4DC-0E5C-4219-A60E-7B67A73A0B6B}">
      <dgm:prSet/>
      <dgm:spPr/>
      <dgm:t>
        <a:bodyPr/>
        <a:lstStyle/>
        <a:p>
          <a:endParaRPr lang="es-ES"/>
        </a:p>
      </dgm:t>
    </dgm:pt>
    <dgm:pt modelId="{C3AF6D62-C180-44F6-B03C-54CC98E28E63}" type="sibTrans" cxnId="{F210B4DC-0E5C-4219-A60E-7B67A73A0B6B}">
      <dgm:prSet/>
      <dgm:spPr/>
      <dgm:t>
        <a:bodyPr/>
        <a:lstStyle/>
        <a:p>
          <a:endParaRPr lang="es-ES"/>
        </a:p>
      </dgm:t>
    </dgm:pt>
    <dgm:pt modelId="{C0EB5661-97B1-43C2-951A-0FA75B8DE24E}" type="pres">
      <dgm:prSet presAssocID="{149CDED7-AE69-44AB-AFEA-25988B08FF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5D1500-0665-4165-A21E-2106508979AF}" type="pres">
      <dgm:prSet presAssocID="{919D2B00-E57D-41DB-B1F5-97712D2C4D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9757B-1A8A-45ED-9C14-BDD543FA13C9}" type="pres">
      <dgm:prSet presAssocID="{919D2B00-E57D-41DB-B1F5-97712D2C4DDB}" presName="spNode" presStyleCnt="0"/>
      <dgm:spPr/>
    </dgm:pt>
    <dgm:pt modelId="{9733E17C-C873-4856-AE29-0B4DDDAC4E3E}" type="pres">
      <dgm:prSet presAssocID="{A8CBD69D-1393-4536-962C-92559C08B8CD}" presName="sibTrans" presStyleLbl="sibTrans1D1" presStyleIdx="0" presStyleCnt="5"/>
      <dgm:spPr/>
      <dgm:t>
        <a:bodyPr/>
        <a:lstStyle/>
        <a:p>
          <a:endParaRPr lang="es-ES"/>
        </a:p>
      </dgm:t>
    </dgm:pt>
    <dgm:pt modelId="{2E2A5387-B0C2-4046-BDEC-D9D38A3A72D7}" type="pres">
      <dgm:prSet presAssocID="{0EEAEECE-02E2-4D6A-BF3B-96ECAD5974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E40D5-03D9-4B7E-A1BF-2E36484148A7}" type="pres">
      <dgm:prSet presAssocID="{0EEAEECE-02E2-4D6A-BF3B-96ECAD597417}" presName="spNode" presStyleCnt="0"/>
      <dgm:spPr/>
    </dgm:pt>
    <dgm:pt modelId="{CE86A8AF-57AD-4953-9195-B0B83005F79B}" type="pres">
      <dgm:prSet presAssocID="{9E1E0CF9-C645-4C24-BD63-E34ED2B7A277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FFC331E-954E-4C02-A0A4-3AD78889E184}" type="pres">
      <dgm:prSet presAssocID="{2BF03BCA-90AA-4043-A4BE-6FD23F12A0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1B2C7-BA00-49BC-9D7F-BDDEA1CFC327}" type="pres">
      <dgm:prSet presAssocID="{2BF03BCA-90AA-4043-A4BE-6FD23F12A062}" presName="spNode" presStyleCnt="0"/>
      <dgm:spPr/>
    </dgm:pt>
    <dgm:pt modelId="{2BB76E43-CF9A-4432-9C8F-B78B36EE4B2B}" type="pres">
      <dgm:prSet presAssocID="{A8365F63-9484-4753-8A56-7F29C9FD40FD}" presName="sibTrans" presStyleLbl="sibTrans1D1" presStyleIdx="2" presStyleCnt="5"/>
      <dgm:spPr/>
      <dgm:t>
        <a:bodyPr/>
        <a:lstStyle/>
        <a:p>
          <a:endParaRPr lang="es-ES"/>
        </a:p>
      </dgm:t>
    </dgm:pt>
    <dgm:pt modelId="{F53BBAE3-1694-49C1-AEA7-8E0AFF9B855A}" type="pres">
      <dgm:prSet presAssocID="{DA9D7A20-E3BA-40DE-B525-EBFE50CC07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75DA0-9183-45F9-9DD0-C778CFD4034A}" type="pres">
      <dgm:prSet presAssocID="{DA9D7A20-E3BA-40DE-B525-EBFE50CC071E}" presName="spNode" presStyleCnt="0"/>
      <dgm:spPr/>
    </dgm:pt>
    <dgm:pt modelId="{80E52CCE-FDE6-4FD7-8236-602AFB1566E8}" type="pres">
      <dgm:prSet presAssocID="{5108EACC-82E9-45BE-914E-457BB2CE0A3A}" presName="sibTrans" presStyleLbl="sibTrans1D1" presStyleIdx="3" presStyleCnt="5"/>
      <dgm:spPr/>
      <dgm:t>
        <a:bodyPr/>
        <a:lstStyle/>
        <a:p>
          <a:endParaRPr lang="es-ES"/>
        </a:p>
      </dgm:t>
    </dgm:pt>
    <dgm:pt modelId="{A1509FA2-3BC6-437A-8983-719284B0183B}" type="pres">
      <dgm:prSet presAssocID="{902F357E-061C-4F7B-81D4-3452658F5D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061A6-B2B1-455D-91D3-87F34B24A4C2}" type="pres">
      <dgm:prSet presAssocID="{902F357E-061C-4F7B-81D4-3452658F5D91}" presName="spNode" presStyleCnt="0"/>
      <dgm:spPr/>
    </dgm:pt>
    <dgm:pt modelId="{5CE64AE2-EEBD-4C9F-9DC8-BD494FF8CCC4}" type="pres">
      <dgm:prSet presAssocID="{C3AF6D62-C180-44F6-B03C-54CC98E28E63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E22B2883-C61D-4BE7-A6AF-C41AFA249E00}" type="presOf" srcId="{A8365F63-9484-4753-8A56-7F29C9FD40FD}" destId="{2BB76E43-CF9A-4432-9C8F-B78B36EE4B2B}" srcOrd="0" destOrd="0" presId="urn:microsoft.com/office/officeart/2005/8/layout/cycle6"/>
    <dgm:cxn modelId="{898265E4-D246-45CE-A9BF-48B583099F0B}" type="presOf" srcId="{149CDED7-AE69-44AB-AFEA-25988B08FF42}" destId="{C0EB5661-97B1-43C2-951A-0FA75B8DE24E}" srcOrd="0" destOrd="0" presId="urn:microsoft.com/office/officeart/2005/8/layout/cycle6"/>
    <dgm:cxn modelId="{4B305195-3F4F-4ACC-9CB6-92EF3AFB0996}" type="presOf" srcId="{A8CBD69D-1393-4536-962C-92559C08B8CD}" destId="{9733E17C-C873-4856-AE29-0B4DDDAC4E3E}" srcOrd="0" destOrd="0" presId="urn:microsoft.com/office/officeart/2005/8/layout/cycle6"/>
    <dgm:cxn modelId="{F210B4DC-0E5C-4219-A60E-7B67A73A0B6B}" srcId="{149CDED7-AE69-44AB-AFEA-25988B08FF42}" destId="{902F357E-061C-4F7B-81D4-3452658F5D91}" srcOrd="4" destOrd="0" parTransId="{46D54B1A-3C2B-4371-A23C-DB231F3952E0}" sibTransId="{C3AF6D62-C180-44F6-B03C-54CC98E28E63}"/>
    <dgm:cxn modelId="{B06BD4D2-D9DD-400D-9D73-C6F620332D48}" type="presOf" srcId="{9E1E0CF9-C645-4C24-BD63-E34ED2B7A277}" destId="{CE86A8AF-57AD-4953-9195-B0B83005F79B}" srcOrd="0" destOrd="0" presId="urn:microsoft.com/office/officeart/2005/8/layout/cycle6"/>
    <dgm:cxn modelId="{8ABE9257-C028-4E8E-9381-09654D8BE230}" srcId="{149CDED7-AE69-44AB-AFEA-25988B08FF42}" destId="{919D2B00-E57D-41DB-B1F5-97712D2C4DDB}" srcOrd="0" destOrd="0" parTransId="{5EB38108-86AE-438D-9E01-6E2BE5E6682B}" sibTransId="{A8CBD69D-1393-4536-962C-92559C08B8CD}"/>
    <dgm:cxn modelId="{ABFCD748-8BD0-4CCB-B1F8-A1D5A5F1090F}" type="presOf" srcId="{919D2B00-E57D-41DB-B1F5-97712D2C4DDB}" destId="{F95D1500-0665-4165-A21E-2106508979AF}" srcOrd="0" destOrd="0" presId="urn:microsoft.com/office/officeart/2005/8/layout/cycle6"/>
    <dgm:cxn modelId="{86BC7EF4-79A0-4848-AC3D-37699C7A9FAE}" type="presOf" srcId="{5108EACC-82E9-45BE-914E-457BB2CE0A3A}" destId="{80E52CCE-FDE6-4FD7-8236-602AFB1566E8}" srcOrd="0" destOrd="0" presId="urn:microsoft.com/office/officeart/2005/8/layout/cycle6"/>
    <dgm:cxn modelId="{72B65DAE-A693-499F-86FA-0C91B416CD6A}" srcId="{149CDED7-AE69-44AB-AFEA-25988B08FF42}" destId="{2BF03BCA-90AA-4043-A4BE-6FD23F12A062}" srcOrd="2" destOrd="0" parTransId="{265FC5C6-987A-4874-8F0B-6B62ACB0FF4E}" sibTransId="{A8365F63-9484-4753-8A56-7F29C9FD40FD}"/>
    <dgm:cxn modelId="{E8D45D90-5084-4EC7-AF6C-677B0C2D3886}" type="presOf" srcId="{2BF03BCA-90AA-4043-A4BE-6FD23F12A062}" destId="{CFFC331E-954E-4C02-A0A4-3AD78889E184}" srcOrd="0" destOrd="0" presId="urn:microsoft.com/office/officeart/2005/8/layout/cycle6"/>
    <dgm:cxn modelId="{DC6CE70D-CDCC-4CB0-87F2-3D0FD0AC0920}" type="presOf" srcId="{902F357E-061C-4F7B-81D4-3452658F5D91}" destId="{A1509FA2-3BC6-437A-8983-719284B0183B}" srcOrd="0" destOrd="0" presId="urn:microsoft.com/office/officeart/2005/8/layout/cycle6"/>
    <dgm:cxn modelId="{327F45BC-D3F9-418C-A7D9-49518622E40D}" srcId="{149CDED7-AE69-44AB-AFEA-25988B08FF42}" destId="{DA9D7A20-E3BA-40DE-B525-EBFE50CC071E}" srcOrd="3" destOrd="0" parTransId="{6E487463-1F16-41E5-A379-5FBB427C84B0}" sibTransId="{5108EACC-82E9-45BE-914E-457BB2CE0A3A}"/>
    <dgm:cxn modelId="{CCDE13D4-1C12-4D7B-9333-EECFD447B709}" type="presOf" srcId="{C3AF6D62-C180-44F6-B03C-54CC98E28E63}" destId="{5CE64AE2-EEBD-4C9F-9DC8-BD494FF8CCC4}" srcOrd="0" destOrd="0" presId="urn:microsoft.com/office/officeart/2005/8/layout/cycle6"/>
    <dgm:cxn modelId="{0586EA07-9FD5-455B-AC2B-DFD5D2F58CE8}" type="presOf" srcId="{DA9D7A20-E3BA-40DE-B525-EBFE50CC071E}" destId="{F53BBAE3-1694-49C1-AEA7-8E0AFF9B855A}" srcOrd="0" destOrd="0" presId="urn:microsoft.com/office/officeart/2005/8/layout/cycle6"/>
    <dgm:cxn modelId="{E4755B71-F7D6-4760-BA7C-38E1D64D02C9}" type="presOf" srcId="{0EEAEECE-02E2-4D6A-BF3B-96ECAD597417}" destId="{2E2A5387-B0C2-4046-BDEC-D9D38A3A72D7}" srcOrd="0" destOrd="0" presId="urn:microsoft.com/office/officeart/2005/8/layout/cycle6"/>
    <dgm:cxn modelId="{751784A1-C740-42CA-9C12-788E3292E813}" srcId="{149CDED7-AE69-44AB-AFEA-25988B08FF42}" destId="{0EEAEECE-02E2-4D6A-BF3B-96ECAD597417}" srcOrd="1" destOrd="0" parTransId="{F2DAA65A-089B-4608-A58D-BEF3BF633322}" sibTransId="{9E1E0CF9-C645-4C24-BD63-E34ED2B7A277}"/>
    <dgm:cxn modelId="{7369F1B7-4186-456A-AC7E-471E8518F01E}" type="presParOf" srcId="{C0EB5661-97B1-43C2-951A-0FA75B8DE24E}" destId="{F95D1500-0665-4165-A21E-2106508979AF}" srcOrd="0" destOrd="0" presId="urn:microsoft.com/office/officeart/2005/8/layout/cycle6"/>
    <dgm:cxn modelId="{87189EBB-214B-4F62-8E4B-27F294F9C1A7}" type="presParOf" srcId="{C0EB5661-97B1-43C2-951A-0FA75B8DE24E}" destId="{2E89757B-1A8A-45ED-9C14-BDD543FA13C9}" srcOrd="1" destOrd="0" presId="urn:microsoft.com/office/officeart/2005/8/layout/cycle6"/>
    <dgm:cxn modelId="{F70EA214-00C8-4C15-BB69-5B55EFE1DFF1}" type="presParOf" srcId="{C0EB5661-97B1-43C2-951A-0FA75B8DE24E}" destId="{9733E17C-C873-4856-AE29-0B4DDDAC4E3E}" srcOrd="2" destOrd="0" presId="urn:microsoft.com/office/officeart/2005/8/layout/cycle6"/>
    <dgm:cxn modelId="{E8E8BAA9-7949-4677-8A2E-A50E48D89F50}" type="presParOf" srcId="{C0EB5661-97B1-43C2-951A-0FA75B8DE24E}" destId="{2E2A5387-B0C2-4046-BDEC-D9D38A3A72D7}" srcOrd="3" destOrd="0" presId="urn:microsoft.com/office/officeart/2005/8/layout/cycle6"/>
    <dgm:cxn modelId="{21D03A01-EBEE-4AA7-A7CA-BE79578275A2}" type="presParOf" srcId="{C0EB5661-97B1-43C2-951A-0FA75B8DE24E}" destId="{2BEE40D5-03D9-4B7E-A1BF-2E36484148A7}" srcOrd="4" destOrd="0" presId="urn:microsoft.com/office/officeart/2005/8/layout/cycle6"/>
    <dgm:cxn modelId="{EA70AC60-F1A4-4324-B5C2-CBAA504118A4}" type="presParOf" srcId="{C0EB5661-97B1-43C2-951A-0FA75B8DE24E}" destId="{CE86A8AF-57AD-4953-9195-B0B83005F79B}" srcOrd="5" destOrd="0" presId="urn:microsoft.com/office/officeart/2005/8/layout/cycle6"/>
    <dgm:cxn modelId="{EBF3290B-A933-4950-92EE-07A3D0049296}" type="presParOf" srcId="{C0EB5661-97B1-43C2-951A-0FA75B8DE24E}" destId="{CFFC331E-954E-4C02-A0A4-3AD78889E184}" srcOrd="6" destOrd="0" presId="urn:microsoft.com/office/officeart/2005/8/layout/cycle6"/>
    <dgm:cxn modelId="{E0329A99-6BF1-4F04-94C7-E0283F578367}" type="presParOf" srcId="{C0EB5661-97B1-43C2-951A-0FA75B8DE24E}" destId="{C391B2C7-BA00-49BC-9D7F-BDDEA1CFC327}" srcOrd="7" destOrd="0" presId="urn:microsoft.com/office/officeart/2005/8/layout/cycle6"/>
    <dgm:cxn modelId="{5EC8C6FD-6044-4F6F-835F-467ED420DBE0}" type="presParOf" srcId="{C0EB5661-97B1-43C2-951A-0FA75B8DE24E}" destId="{2BB76E43-CF9A-4432-9C8F-B78B36EE4B2B}" srcOrd="8" destOrd="0" presId="urn:microsoft.com/office/officeart/2005/8/layout/cycle6"/>
    <dgm:cxn modelId="{FF8A64C5-05D7-4D21-AD42-63CDCC9A5993}" type="presParOf" srcId="{C0EB5661-97B1-43C2-951A-0FA75B8DE24E}" destId="{F53BBAE3-1694-49C1-AEA7-8E0AFF9B855A}" srcOrd="9" destOrd="0" presId="urn:microsoft.com/office/officeart/2005/8/layout/cycle6"/>
    <dgm:cxn modelId="{FBD019B9-7AAD-42B4-8053-83EE26C7F133}" type="presParOf" srcId="{C0EB5661-97B1-43C2-951A-0FA75B8DE24E}" destId="{F5575DA0-9183-45F9-9DD0-C778CFD4034A}" srcOrd="10" destOrd="0" presId="urn:microsoft.com/office/officeart/2005/8/layout/cycle6"/>
    <dgm:cxn modelId="{70B3F873-BD51-4BFD-8CB0-1F3531F63D1B}" type="presParOf" srcId="{C0EB5661-97B1-43C2-951A-0FA75B8DE24E}" destId="{80E52CCE-FDE6-4FD7-8236-602AFB1566E8}" srcOrd="11" destOrd="0" presId="urn:microsoft.com/office/officeart/2005/8/layout/cycle6"/>
    <dgm:cxn modelId="{0A864E4D-7D05-42C0-B276-A2665FE45F0F}" type="presParOf" srcId="{C0EB5661-97B1-43C2-951A-0FA75B8DE24E}" destId="{A1509FA2-3BC6-437A-8983-719284B0183B}" srcOrd="12" destOrd="0" presId="urn:microsoft.com/office/officeart/2005/8/layout/cycle6"/>
    <dgm:cxn modelId="{4543DCBE-F5D6-400A-B6AB-6448E2DC73C2}" type="presParOf" srcId="{C0EB5661-97B1-43C2-951A-0FA75B8DE24E}" destId="{9AE061A6-B2B1-455D-91D3-87F34B24A4C2}" srcOrd="13" destOrd="0" presId="urn:microsoft.com/office/officeart/2005/8/layout/cycle6"/>
    <dgm:cxn modelId="{4459EFA3-6A87-43AF-A05B-AE838292C2D2}" type="presParOf" srcId="{C0EB5661-97B1-43C2-951A-0FA75B8DE24E}" destId="{5CE64AE2-EEBD-4C9F-9DC8-BD494FF8CCC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7BC62-259F-4ACC-B79A-77A6EFF05A67}">
      <dsp:nvSpPr>
        <dsp:cNvPr id="0" name=""/>
        <dsp:cNvSpPr/>
      </dsp:nvSpPr>
      <dsp:spPr>
        <a:xfrm>
          <a:off x="162291" y="916115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400" b="1" kern="1200" dirty="0" smtClean="0"/>
            <a:t>1893 </a:t>
          </a:r>
          <a:r>
            <a:rPr lang="es-ES" sz="2400" b="1" i="0" kern="1200" dirty="0" smtClean="0"/>
            <a:t>George </a:t>
          </a:r>
          <a:r>
            <a:rPr lang="en-US" sz="2400" b="1" kern="1200" dirty="0" smtClean="0"/>
            <a:t>Caldwell y Henry Luc</a:t>
          </a:r>
          <a:endParaRPr lang="es-ES" sz="2400" b="1" kern="1200" dirty="0"/>
        </a:p>
      </dsp:txBody>
      <dsp:txXfrm>
        <a:off x="162291" y="916115"/>
        <a:ext cx="3846052" cy="1201891"/>
      </dsp:txXfrm>
    </dsp:sp>
    <dsp:sp modelId="{74EB99D4-5536-41A4-929F-81C9B1F8BED7}">
      <dsp:nvSpPr>
        <dsp:cNvPr id="0" name=""/>
        <dsp:cNvSpPr/>
      </dsp:nvSpPr>
      <dsp:spPr>
        <a:xfrm>
          <a:off x="2039" y="742508"/>
          <a:ext cx="841323" cy="1261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34DDE-3A80-4D2C-9C1D-A279604538BC}">
      <dsp:nvSpPr>
        <dsp:cNvPr id="0" name=""/>
        <dsp:cNvSpPr/>
      </dsp:nvSpPr>
      <dsp:spPr>
        <a:xfrm>
          <a:off x="4381508" y="916115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i="0" kern="1200" dirty="0" smtClean="0"/>
            <a:t>1976 Hill </a:t>
          </a:r>
          <a:r>
            <a:rPr lang="es-ES" sz="2400" b="1" i="0" kern="1200" dirty="0" err="1" smtClean="0"/>
            <a:t>Tatum</a:t>
          </a:r>
          <a:endParaRPr lang="es-ES" sz="2400" b="1" kern="1200" dirty="0"/>
        </a:p>
      </dsp:txBody>
      <dsp:txXfrm>
        <a:off x="4381508" y="916115"/>
        <a:ext cx="3846052" cy="1201891"/>
      </dsp:txXfrm>
    </dsp:sp>
    <dsp:sp modelId="{AE8AD318-7211-482D-B8AE-C6840AD6FB74}">
      <dsp:nvSpPr>
        <dsp:cNvPr id="0" name=""/>
        <dsp:cNvSpPr/>
      </dsp:nvSpPr>
      <dsp:spPr>
        <a:xfrm>
          <a:off x="4221256" y="742508"/>
          <a:ext cx="841323" cy="12619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18BAA-6BFB-4C58-AFB0-5020E0108561}">
      <dsp:nvSpPr>
        <dsp:cNvPr id="0" name=""/>
        <dsp:cNvSpPr/>
      </dsp:nvSpPr>
      <dsp:spPr>
        <a:xfrm>
          <a:off x="162291" y="2429162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1980 </a:t>
          </a:r>
          <a:r>
            <a:rPr lang="es-ES" sz="2400" b="1" i="0" kern="1200" dirty="0" smtClean="0"/>
            <a:t>Philip </a:t>
          </a:r>
          <a:r>
            <a:rPr lang="es-ES" sz="2400" b="1" i="0" kern="1200" dirty="0" err="1" smtClean="0"/>
            <a:t>Boyne</a:t>
          </a:r>
          <a:r>
            <a:rPr lang="es-ES" sz="2400" b="1" i="0" kern="1200" dirty="0" smtClean="0"/>
            <a:t> y Robert James</a:t>
          </a:r>
          <a:endParaRPr lang="es-ES" sz="2400" b="1" kern="1200" dirty="0"/>
        </a:p>
      </dsp:txBody>
      <dsp:txXfrm>
        <a:off x="162291" y="2429162"/>
        <a:ext cx="3846052" cy="1201891"/>
      </dsp:txXfrm>
    </dsp:sp>
    <dsp:sp modelId="{B1DF9F2E-9A10-430B-B496-DB88FE473C4F}">
      <dsp:nvSpPr>
        <dsp:cNvPr id="0" name=""/>
        <dsp:cNvSpPr/>
      </dsp:nvSpPr>
      <dsp:spPr>
        <a:xfrm>
          <a:off x="2039" y="2255556"/>
          <a:ext cx="841323" cy="1261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22758-FBAE-422D-BB0C-DB801FC6389D}">
      <dsp:nvSpPr>
        <dsp:cNvPr id="0" name=""/>
        <dsp:cNvSpPr/>
      </dsp:nvSpPr>
      <dsp:spPr>
        <a:xfrm>
          <a:off x="4381508" y="2429162"/>
          <a:ext cx="3846052" cy="12018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081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b="1" kern="1200" dirty="0" smtClean="0"/>
            <a:t>1994 </a:t>
          </a:r>
          <a:r>
            <a:rPr lang="es-ES" sz="2400" b="1" kern="1200" dirty="0" err="1" smtClean="0"/>
            <a:t>Summer</a:t>
          </a:r>
          <a:endParaRPr lang="es-ES" sz="2400" b="1" kern="1200" dirty="0" smtClean="0"/>
        </a:p>
      </dsp:txBody>
      <dsp:txXfrm>
        <a:off x="4381508" y="2429162"/>
        <a:ext cx="3846052" cy="1201891"/>
      </dsp:txXfrm>
    </dsp:sp>
    <dsp:sp modelId="{A8EF860A-66E2-4C79-B9F7-AC31318402C5}">
      <dsp:nvSpPr>
        <dsp:cNvPr id="0" name=""/>
        <dsp:cNvSpPr/>
      </dsp:nvSpPr>
      <dsp:spPr>
        <a:xfrm>
          <a:off x="4221256" y="2255556"/>
          <a:ext cx="841323" cy="126198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D1500-0665-4165-A21E-2106508979AF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Perforación de la membrana de Schneider </a:t>
          </a:r>
          <a:endParaRPr lang="es-ES" sz="1200" kern="1200" dirty="0"/>
        </a:p>
      </dsp:txBody>
      <dsp:txXfrm>
        <a:off x="2422865" y="44730"/>
        <a:ext cx="1250268" cy="783022"/>
      </dsp:txXfrm>
    </dsp:sp>
    <dsp:sp modelId="{9733E17C-C873-4856-AE29-0B4DDDAC4E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A5387-B0C2-4046-BDEC-D9D38A3A72D7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Hemorragia nasal </a:t>
          </a:r>
          <a:endParaRPr lang="es-ES" sz="1200" kern="1200" dirty="0"/>
        </a:p>
      </dsp:txBody>
      <dsp:txXfrm>
        <a:off x="4070661" y="1241923"/>
        <a:ext cx="1250268" cy="783022"/>
      </dsp:txXfrm>
    </dsp:sp>
    <dsp:sp modelId="{CE86A8AF-57AD-4953-9195-B0B83005F79B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C331E-954E-4C02-A0A4-3AD78889E184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Obstrucción del Ostium </a:t>
          </a:r>
          <a:endParaRPr lang="es-ES" sz="1200" kern="1200" dirty="0"/>
        </a:p>
      </dsp:txBody>
      <dsp:txXfrm>
        <a:off x="3441259" y="3179023"/>
        <a:ext cx="1250268" cy="783022"/>
      </dsp:txXfrm>
    </dsp:sp>
    <dsp:sp modelId="{2BB76E43-CF9A-4432-9C8F-B78B36EE4B2B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BBAE3-1694-49C1-AEA7-8E0AFF9B855A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Inflamación postoperatoria </a:t>
          </a:r>
          <a:endParaRPr lang="es-ES" sz="1200" kern="1200" dirty="0"/>
        </a:p>
      </dsp:txBody>
      <dsp:txXfrm>
        <a:off x="1404472" y="3179023"/>
        <a:ext cx="1250268" cy="783022"/>
      </dsp:txXfrm>
    </dsp:sp>
    <dsp:sp modelId="{80E52CCE-FDE6-4FD7-8236-602AFB1566E8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09FA2-3BC6-437A-8983-719284B0183B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Infección/ Sinusitis </a:t>
          </a:r>
          <a:endParaRPr lang="es-ES" sz="1200" kern="1200" dirty="0"/>
        </a:p>
      </dsp:txBody>
      <dsp:txXfrm>
        <a:off x="775070" y="1241923"/>
        <a:ext cx="1250268" cy="783022"/>
      </dsp:txXfrm>
    </dsp:sp>
    <dsp:sp modelId="{5CE64AE2-EEBD-4C9F-9DC8-BD494FF8CCC4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75306-3B7E-4C9D-A2B8-04D927252DF9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A40F2-0220-4432-BD93-C1D7C44495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7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F5ABB-7FC9-4E51-BBEC-14F7AC7DD5E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80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1893 </a:t>
            </a:r>
            <a:r>
              <a:rPr lang="es-ES" b="1" i="0" dirty="0" smtClean="0"/>
              <a:t>George </a:t>
            </a:r>
            <a:r>
              <a:rPr lang="en-US" b="1" dirty="0" smtClean="0"/>
              <a:t>Caldwell y Henry Luc</a:t>
            </a:r>
            <a:r>
              <a:rPr lang="es-ES" dirty="0" smtClean="0"/>
              <a:t>: Técnica</a:t>
            </a:r>
            <a:r>
              <a:rPr lang="es-ES" baseline="0" dirty="0" smtClean="0"/>
              <a:t> quirúrgica para la sinusitis maxilar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i="0" dirty="0" smtClean="0"/>
              <a:t>1976 Hill </a:t>
            </a:r>
            <a:r>
              <a:rPr lang="es-ES" b="1" i="0" dirty="0" err="1" smtClean="0"/>
              <a:t>Tatum</a:t>
            </a:r>
            <a:r>
              <a:rPr lang="es-ES" b="0" i="0" dirty="0" smtClean="0"/>
              <a:t>:</a:t>
            </a:r>
            <a:r>
              <a:rPr lang="es-ES" b="0" i="0" baseline="0" dirty="0" smtClean="0"/>
              <a:t> </a:t>
            </a:r>
            <a:r>
              <a:rPr lang="es-ES" b="0" i="0" baseline="0" dirty="0" err="1" smtClean="0"/>
              <a:t>modificacion</a:t>
            </a:r>
            <a:r>
              <a:rPr lang="es-ES" b="0" i="0" baseline="0" dirty="0" smtClean="0"/>
              <a:t> de la </a:t>
            </a:r>
            <a:r>
              <a:rPr lang="es-ES" b="0" i="0" baseline="0" dirty="0" err="1" smtClean="0"/>
              <a:t>tecnica</a:t>
            </a:r>
            <a:r>
              <a:rPr lang="es-ES" b="0" i="0" baseline="0" dirty="0" smtClean="0"/>
              <a:t> de </a:t>
            </a:r>
            <a:r>
              <a:rPr lang="es-ES" b="0" i="0" baseline="0" dirty="0" err="1" smtClean="0"/>
              <a:t>cadwell</a:t>
            </a:r>
            <a:r>
              <a:rPr lang="es-ES" b="0" i="0" baseline="0" dirty="0" smtClean="0"/>
              <a:t> – Luc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1980 </a:t>
            </a:r>
            <a:r>
              <a:rPr lang="es-ES" b="1" i="0" dirty="0" smtClean="0"/>
              <a:t>Philip </a:t>
            </a:r>
            <a:r>
              <a:rPr lang="es-ES" b="1" i="0" dirty="0" err="1" smtClean="0"/>
              <a:t>Boyne</a:t>
            </a:r>
            <a:r>
              <a:rPr lang="es-ES" b="1" i="0" dirty="0" smtClean="0"/>
              <a:t> y Robert James</a:t>
            </a:r>
            <a:r>
              <a:rPr lang="es-ES" b="0" i="0" dirty="0" smtClean="0"/>
              <a:t>: injerto </a:t>
            </a:r>
            <a:r>
              <a:rPr lang="es-ES" b="0" i="0" dirty="0" err="1" smtClean="0"/>
              <a:t>oseo</a:t>
            </a:r>
            <a:r>
              <a:rPr lang="es-ES" b="0" i="0" dirty="0" smtClean="0"/>
              <a:t> </a:t>
            </a:r>
            <a:endParaRPr lang="es-E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2003</a:t>
            </a:r>
            <a:r>
              <a:rPr lang="es-ES" b="0" dirty="0" smtClean="0"/>
              <a:t> </a:t>
            </a:r>
            <a:r>
              <a:rPr lang="es-ES" b="1" i="0" dirty="0" err="1" smtClean="0"/>
              <a:t>Muronoi</a:t>
            </a:r>
            <a:r>
              <a:rPr lang="es-ES" b="0" i="0" dirty="0" smtClean="0"/>
              <a:t>: globo</a:t>
            </a:r>
            <a:r>
              <a:rPr lang="es-ES" b="0" i="0" baseline="0" dirty="0" smtClean="0"/>
              <a:t> </a:t>
            </a:r>
            <a:r>
              <a:rPr lang="es-ES" b="0" i="0" baseline="0" dirty="0" err="1" smtClean="0"/>
              <a:t>hemostatico</a:t>
            </a:r>
            <a:r>
              <a:rPr lang="es-ES" b="0" i="0" baseline="0" dirty="0" smtClean="0"/>
              <a:t> nasal </a:t>
            </a:r>
            <a:endParaRPr lang="es-E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65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432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27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67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45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17. </a:t>
            </a:r>
            <a:r>
              <a:rPr lang="en-US" dirty="0" err="1" smtClean="0"/>
              <a:t>Aghaloo</a:t>
            </a:r>
            <a:r>
              <a:rPr lang="en-US" dirty="0" smtClean="0"/>
              <a:t> TL, Moy PK. Which hard tissue augmentation techniques are the most successful in furnishing bony support for Implant placement?. </a:t>
            </a:r>
            <a:r>
              <a:rPr lang="en-US" dirty="0" err="1" smtClean="0"/>
              <a:t>Int</a:t>
            </a:r>
            <a:r>
              <a:rPr lang="en-US" dirty="0" smtClean="0"/>
              <a:t> J Oral </a:t>
            </a:r>
            <a:r>
              <a:rPr lang="en-US" dirty="0" err="1" smtClean="0"/>
              <a:t>Maxillofac</a:t>
            </a:r>
            <a:r>
              <a:rPr lang="en-US" dirty="0" smtClean="0"/>
              <a:t> Implants. 2007; 22 (</a:t>
            </a:r>
            <a:r>
              <a:rPr lang="en-US" dirty="0" err="1" smtClean="0"/>
              <a:t>Suppl</a:t>
            </a:r>
            <a:r>
              <a:rPr lang="en-US" dirty="0" smtClean="0"/>
              <a:t>): 49‐70.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A40F2-0220-4432-BD93-C1D7C44495B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94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 Elevación de seno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Cirugía </a:t>
            </a:r>
            <a:r>
              <a:rPr lang="es-ES" dirty="0" err="1" smtClean="0"/>
              <a:t>preprotética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50000" r="58281" b="29688"/>
          <a:stretch/>
        </p:blipFill>
        <p:spPr bwMode="auto">
          <a:xfrm>
            <a:off x="5724128" y="476672"/>
            <a:ext cx="2459732" cy="224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03640" y="63194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Miguel Salgado García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7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405472"/>
              </p:ext>
            </p:extLst>
          </p:nvPr>
        </p:nvGraphicFramePr>
        <p:xfrm>
          <a:off x="323528" y="1700809"/>
          <a:ext cx="8496944" cy="268620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40160"/>
                <a:gridCol w="2304256"/>
                <a:gridCol w="2376264"/>
                <a:gridCol w="2376264"/>
              </a:tblGrid>
              <a:tr h="343849"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Autor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 smtClean="0"/>
                        <a:t>Consideraciones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Transcrestal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Ventana lateral </a:t>
                      </a:r>
                      <a:endParaRPr lang="es-ES" dirty="0"/>
                    </a:p>
                  </a:txBody>
                  <a:tcPr anchor="ctr"/>
                </a:tc>
              </a:tr>
              <a:tr h="464089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err="1" smtClean="0"/>
                        <a:t>Fugazzotto</a:t>
                      </a:r>
                      <a:r>
                        <a:rPr lang="en-US" sz="1400" kern="1200" baseline="0" dirty="0" smtClean="0"/>
                        <a:t> P. (6)</a:t>
                      </a:r>
                      <a:endParaRPr lang="es-ES" sz="1400" kern="1200" baseline="0" dirty="0" smtClean="0"/>
                    </a:p>
                    <a:p>
                      <a:pPr algn="l" defTabSz="914400" rtl="0" eaLnBrk="1" latinLnBrk="0" hangingPunct="1"/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Técnica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Conservadora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Traumática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4089">
                <a:tc vMerge="1"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Grado de morbilidad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Bajo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Alto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4089">
                <a:tc vMerge="1"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Periodo de carga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Menor periodo de carga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Mayor periodo de carga</a:t>
                      </a:r>
                      <a:endParaRPr lang="es-E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4089">
                <a:tc vMerge="1"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Previsibilidad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Alta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Media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4089"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Altura de la cresta ósea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6 mm o más 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914400" rtl="0" eaLnBrk="1" latinLnBrk="0" hangingPunct="1"/>
                      <a:r>
                        <a:rPr lang="es-ES" sz="1400" kern="1200" baseline="0" dirty="0" smtClean="0"/>
                        <a:t> &lt; 6 mm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5" descr="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0"/>
          <a:stretch/>
        </p:blipFill>
        <p:spPr bwMode="auto">
          <a:xfrm>
            <a:off x="7758897" y="5584579"/>
            <a:ext cx="1080770" cy="89532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/>
        </p:spPr>
      </p:pic>
      <p:pic>
        <p:nvPicPr>
          <p:cNvPr id="6" name="Picture 6" descr="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9"/>
          <a:stretch/>
        </p:blipFill>
        <p:spPr bwMode="auto">
          <a:xfrm>
            <a:off x="6686453" y="4708776"/>
            <a:ext cx="1080770" cy="8953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</p:pic>
      <p:pic>
        <p:nvPicPr>
          <p:cNvPr id="7" name="Picture 7" descr="4A"/>
          <p:cNvPicPr/>
          <p:nvPr/>
        </p:nvPicPr>
        <p:blipFill rotWithShape="1"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26090"/>
          <a:stretch/>
        </p:blipFill>
        <p:spPr bwMode="auto">
          <a:xfrm>
            <a:off x="7764721" y="4708776"/>
            <a:ext cx="1075690" cy="88046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</p:pic>
      <p:pic>
        <p:nvPicPr>
          <p:cNvPr id="8" name="Picture 4" descr="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0"/>
          <a:stretch/>
        </p:blipFill>
        <p:spPr bwMode="auto">
          <a:xfrm>
            <a:off x="6682184" y="5584577"/>
            <a:ext cx="1080770" cy="89532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5521" r="54583" b="51432"/>
          <a:stretch/>
        </p:blipFill>
        <p:spPr bwMode="auto">
          <a:xfrm>
            <a:off x="3837908" y="4661828"/>
            <a:ext cx="1310156" cy="92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25521" r="27396" b="51888"/>
          <a:stretch/>
        </p:blipFill>
        <p:spPr bwMode="auto">
          <a:xfrm>
            <a:off x="5148064" y="4674629"/>
            <a:ext cx="1317871" cy="9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1432" r="54635" b="26172"/>
          <a:stretch/>
        </p:blipFill>
        <p:spPr bwMode="auto">
          <a:xfrm>
            <a:off x="3812439" y="5589241"/>
            <a:ext cx="1316972" cy="89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6" t="51693" r="27396" b="26172"/>
          <a:stretch/>
        </p:blipFill>
        <p:spPr bwMode="auto">
          <a:xfrm>
            <a:off x="5148064" y="5605116"/>
            <a:ext cx="1317871" cy="8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68902"/>
              </p:ext>
            </p:extLst>
          </p:nvPr>
        </p:nvGraphicFramePr>
        <p:xfrm>
          <a:off x="323528" y="1772816"/>
          <a:ext cx="8496945" cy="280403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84176"/>
                <a:gridCol w="3384376"/>
                <a:gridCol w="3528393"/>
              </a:tblGrid>
              <a:tr h="386397"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dirty="0" smtClean="0"/>
                        <a:t>Resultado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0073">
                <a:tc rowSpan="5">
                  <a:txBody>
                    <a:bodyPr/>
                    <a:lstStyle/>
                    <a:p>
                      <a:r>
                        <a:rPr lang="es-ES" sz="1400" b="0" kern="1200" baseline="0" dirty="0" smtClean="0"/>
                        <a:t>Mendoza E, </a:t>
                      </a:r>
                    </a:p>
                    <a:p>
                      <a:r>
                        <a:rPr lang="es-ES" sz="1400" b="0" kern="1200" baseline="0" dirty="0" smtClean="0"/>
                        <a:t>Hernández A (5)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/>
                        <a:t>Winter A, Pollack A, </a:t>
                      </a:r>
                      <a:r>
                        <a:rPr lang="en-US" sz="1400" kern="1200" baseline="0" dirty="0" err="1" smtClean="0"/>
                        <a:t>Odrich</a:t>
                      </a:r>
                      <a:r>
                        <a:rPr lang="en-US" sz="1400" kern="1200" baseline="0" dirty="0" smtClean="0"/>
                        <a:t> R. (7)</a:t>
                      </a: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b="1" kern="1200" baseline="0" dirty="0" smtClean="0"/>
                        <a:t> </a:t>
                      </a:r>
                      <a:endParaRPr lang="es-ES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Técnica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Implantes </a:t>
                      </a:r>
                    </a:p>
                  </a:txBody>
                  <a:tcPr/>
                </a:tc>
              </a:tr>
              <a:tr h="5665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 A: no elevación de seno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 B:  técnica </a:t>
                      </a:r>
                      <a:r>
                        <a:rPr lang="es-ES" sz="1400" kern="1200" baseline="0" dirty="0" err="1" smtClean="0"/>
                        <a:t>transcrestal</a:t>
                      </a:r>
                      <a:r>
                        <a:rPr lang="es-ES" sz="1400" kern="1200" baseline="0" dirty="0" smtClean="0"/>
                        <a:t> </a:t>
                      </a:r>
                      <a:endParaRPr lang="es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I: inmediatos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5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II: T. </a:t>
                      </a:r>
                      <a:r>
                        <a:rPr lang="es-ES" sz="1400" kern="1200" baseline="0" dirty="0" err="1" smtClean="0"/>
                        <a:t>Transcrestal</a:t>
                      </a:r>
                      <a:r>
                        <a:rPr lang="es-ES" sz="1400" kern="12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Grado II  implantes inmediatos</a:t>
                      </a:r>
                    </a:p>
                  </a:txBody>
                  <a:tcPr/>
                </a:tc>
              </a:tr>
              <a:tr h="5987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III: T. ventana lateral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Grado III A: implantes inmediatos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Grado III B: implante diferido</a:t>
                      </a:r>
                    </a:p>
                  </a:txBody>
                  <a:tcPr/>
                </a:tc>
              </a:tr>
              <a:tr h="6420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Grado IV: T. ventana lateral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Grado IV: implante diferido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5426"/>
              </p:ext>
            </p:extLst>
          </p:nvPr>
        </p:nvGraphicFramePr>
        <p:xfrm>
          <a:off x="323528" y="1772816"/>
          <a:ext cx="8568952" cy="396655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68252"/>
                <a:gridCol w="6300700"/>
              </a:tblGrid>
              <a:tr h="386498">
                <a:tc>
                  <a:txBody>
                    <a:bodyPr/>
                    <a:lstStyle/>
                    <a:p>
                      <a:r>
                        <a:rPr lang="es-ES" dirty="0" smtClean="0"/>
                        <a:t>Autor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Resultado </a:t>
                      </a:r>
                      <a:endParaRPr lang="es-ES" dirty="0"/>
                    </a:p>
                  </a:txBody>
                  <a:tcPr/>
                </a:tc>
              </a:tr>
              <a:tr h="549606">
                <a:tc>
                  <a:txBody>
                    <a:bodyPr/>
                    <a:lstStyle/>
                    <a:p>
                      <a:r>
                        <a:rPr lang="es-ES" sz="1400" kern="1200" baseline="0" dirty="0" smtClean="0"/>
                        <a:t>G. Lo </a:t>
                      </a:r>
                      <a:r>
                        <a:rPr lang="es-ES" sz="1400" kern="1200" baseline="0" dirty="0" err="1" smtClean="0"/>
                        <a:t>Giudice</a:t>
                      </a:r>
                      <a:r>
                        <a:rPr lang="es-ES" sz="1400" kern="1200" baseline="0" dirty="0" smtClean="0"/>
                        <a:t> (8)</a:t>
                      </a:r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s-ES" sz="1400" kern="1200" baseline="0" dirty="0" smtClean="0"/>
                        <a:t>El enfoque </a:t>
                      </a:r>
                      <a:r>
                        <a:rPr lang="es-ES" sz="1400" kern="1200" baseline="0" dirty="0" err="1" smtClean="0"/>
                        <a:t>trasncrestal</a:t>
                      </a:r>
                      <a:r>
                        <a:rPr lang="es-ES" sz="1400" kern="1200" baseline="0" dirty="0" smtClean="0"/>
                        <a:t>         Menor perforación de la membrana </a:t>
                      </a:r>
                    </a:p>
                    <a:p>
                      <a:pPr marL="0" lvl="0" indent="0">
                        <a:buNone/>
                      </a:pPr>
                      <a:endParaRPr lang="es-ES" sz="1400" kern="1200" baseline="0" dirty="0" smtClean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baseline="0" smtClean="0"/>
                        <a:t>Barone A1, Santini S, Sbordone L, Crespi R, Covani U. (9)</a:t>
                      </a:r>
                      <a:endParaRPr lang="es-ES" sz="1400" kern="1200" baseline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Complicación mas frecuente         Perforación de la membrana de Schneider (frecuencia del 10% al 60%)</a:t>
                      </a:r>
                    </a:p>
                    <a:p>
                      <a:endParaRPr lang="es-E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01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/>
                        <a:t>Rosen PS, Summers R, </a:t>
                      </a:r>
                      <a:r>
                        <a:rPr lang="en-US" sz="1400" kern="1200" baseline="0" dirty="0" err="1" smtClean="0"/>
                        <a:t>Mellado</a:t>
                      </a:r>
                      <a:r>
                        <a:rPr lang="en-US" sz="1400" kern="1200" baseline="0" dirty="0" smtClean="0"/>
                        <a:t> JR, </a:t>
                      </a:r>
                      <a:r>
                        <a:rPr lang="en-US" sz="1400" kern="1200" baseline="0" dirty="0" err="1" smtClean="0"/>
                        <a:t>Salkin</a:t>
                      </a:r>
                      <a:r>
                        <a:rPr lang="en-US" sz="1400" kern="1200" baseline="0" dirty="0" smtClean="0"/>
                        <a:t> LM, </a:t>
                      </a:r>
                      <a:r>
                        <a:rPr lang="en-US" sz="1400" kern="1200" baseline="0" dirty="0" err="1" smtClean="0"/>
                        <a:t>Shanaman</a:t>
                      </a:r>
                      <a:r>
                        <a:rPr lang="en-US" sz="1400" kern="1200" baseline="0" dirty="0" smtClean="0"/>
                        <a:t> RH, Marks MH, </a:t>
                      </a:r>
                      <a:r>
                        <a:rPr lang="en-US" sz="1400" kern="1200" baseline="0" dirty="0" err="1" smtClean="0"/>
                        <a:t>Fugazzotto</a:t>
                      </a:r>
                      <a:r>
                        <a:rPr lang="en-US" sz="1400" kern="1200" baseline="0" dirty="0" smtClean="0"/>
                        <a:t> PA. (10)</a:t>
                      </a:r>
                      <a:endParaRPr lang="es-E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baseline="0" dirty="0" smtClean="0"/>
                        <a:t>La altura del proceso alveolar influye de forma significativa en el éxito de la técnica de elevación sinusal</a:t>
                      </a:r>
                      <a:endParaRPr lang="es-E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es-ES" sz="1400" kern="1200" baseline="0" dirty="0" smtClean="0"/>
                        <a:t>R. </a:t>
                      </a:r>
                      <a:r>
                        <a:rPr lang="es-ES" sz="1400" kern="1200" baseline="0" dirty="0" err="1" smtClean="0"/>
                        <a:t>Bertolai</a:t>
                      </a:r>
                      <a:r>
                        <a:rPr lang="es-ES" sz="1400" kern="1200" baseline="0" dirty="0" smtClean="0"/>
                        <a:t> (11)</a:t>
                      </a:r>
                    </a:p>
                    <a:p>
                      <a:r>
                        <a:rPr lang="es-ES" sz="1400" kern="1200" baseline="0" dirty="0" err="1" smtClean="0"/>
                        <a:t>Boyne</a:t>
                      </a:r>
                      <a:r>
                        <a:rPr lang="es-ES" sz="1400" kern="1200" baseline="0" dirty="0" smtClean="0"/>
                        <a:t> PJ, James RA.</a:t>
                      </a:r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baseline="0" dirty="0" smtClean="0"/>
                        <a:t>Hueso </a:t>
                      </a:r>
                      <a:r>
                        <a:rPr lang="es-ES" sz="1400" kern="1200" baseline="0" dirty="0" err="1" smtClean="0"/>
                        <a:t>autólogo</a:t>
                      </a:r>
                      <a:r>
                        <a:rPr lang="es-ES" sz="1400" kern="1200" baseline="0" dirty="0" smtClean="0"/>
                        <a:t>         Mejor candidato 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sz="1400" kern="1200" baseline="0" dirty="0" smtClean="0"/>
                        <a:t>Capacidad </a:t>
                      </a:r>
                      <a:r>
                        <a:rPr lang="es-ES" sz="1400" kern="1200" baseline="0" dirty="0" err="1" smtClean="0"/>
                        <a:t>osteoinductiva</a:t>
                      </a:r>
                      <a:r>
                        <a:rPr lang="es-ES" sz="1400" kern="1200" baseline="0" dirty="0" smtClean="0"/>
                        <a:t>, </a:t>
                      </a:r>
                      <a:r>
                        <a:rPr lang="es-ES" sz="1400" kern="1200" baseline="0" dirty="0" err="1" smtClean="0"/>
                        <a:t>osteoconductiva</a:t>
                      </a:r>
                      <a:r>
                        <a:rPr lang="es-ES" sz="1400" kern="1200" baseline="0" dirty="0" smtClean="0"/>
                        <a:t> y </a:t>
                      </a:r>
                      <a:r>
                        <a:rPr lang="es-ES" sz="1400" kern="1200" baseline="0" dirty="0" err="1" smtClean="0"/>
                        <a:t>ostoprogenitora</a:t>
                      </a:r>
                      <a:endParaRPr lang="es-ES" sz="1400" kern="1200" baseline="0" dirty="0" smtClean="0"/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s-ES" sz="1400" kern="1200" baseline="0" dirty="0" smtClean="0"/>
                        <a:t>Escasa disponibilidad y alta morbilidad</a:t>
                      </a:r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Flecha derecha"/>
          <p:cNvSpPr/>
          <p:nvPr/>
        </p:nvSpPr>
        <p:spPr>
          <a:xfrm>
            <a:off x="4716016" y="2276872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5292080" y="285293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4139952" y="5013176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Indicación: </a:t>
            </a:r>
          </a:p>
          <a:p>
            <a:pPr lvl="1"/>
            <a:r>
              <a:rPr lang="es-ES" dirty="0" smtClean="0"/>
              <a:t>Ausencia de volumen óseo necesario para la colocación de implantes:</a:t>
            </a:r>
          </a:p>
          <a:p>
            <a:pPr lvl="2"/>
            <a:r>
              <a:rPr lang="es-ES" dirty="0" smtClean="0"/>
              <a:t>Altura del reborde alveolar &lt; 10 mm </a:t>
            </a:r>
          </a:p>
          <a:p>
            <a:pPr lvl="2"/>
            <a:r>
              <a:rPr lang="es-ES" dirty="0" smtClean="0"/>
              <a:t>Espesor del reborde alveolar &lt; 4 mm </a:t>
            </a:r>
          </a:p>
          <a:p>
            <a:pPr lvl="1"/>
            <a:r>
              <a:rPr lang="es-ES" dirty="0" smtClean="0"/>
              <a:t>Ausencia de patología sinusal </a:t>
            </a:r>
          </a:p>
          <a:p>
            <a:pPr lvl="1"/>
            <a:endParaRPr lang="es-ES" dirty="0" smtClean="0"/>
          </a:p>
          <a:p>
            <a:pPr lvl="2"/>
            <a:endParaRPr lang="es-ES" dirty="0"/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5805263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/>
              <a:t>5</a:t>
            </a:r>
            <a:r>
              <a:rPr lang="es-ES" sz="1100" dirty="0" smtClean="0"/>
              <a:t>. Mendoza, E; Consideraciones </a:t>
            </a:r>
            <a:r>
              <a:rPr lang="es-ES" sz="1100" dirty="0"/>
              <a:t>técnicas en la elevación activa del seno maxilar. Revisión de la literatura</a:t>
            </a:r>
            <a:r>
              <a:rPr lang="es-ES" sz="1100" dirty="0" smtClean="0"/>
              <a:t>. </a:t>
            </a:r>
            <a:r>
              <a:rPr lang="es-ES" sz="1100" i="1" dirty="0" smtClean="0"/>
              <a:t>Revista </a:t>
            </a:r>
            <a:r>
              <a:rPr lang="es-ES" sz="1100" i="1" dirty="0"/>
              <a:t>ADM</a:t>
            </a:r>
            <a:r>
              <a:rPr lang="es-ES" sz="1100" dirty="0"/>
              <a:t>, 2015, vol. 72, no 1, p. 14-20.</a:t>
            </a:r>
          </a:p>
        </p:txBody>
      </p:sp>
    </p:spTree>
    <p:extLst>
      <p:ext uri="{BB962C8B-B14F-4D97-AF65-F5344CB8AC3E}">
        <p14:creationId xmlns:p14="http://schemas.microsoft.com/office/powerpoint/2010/main" val="206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 </a:t>
            </a:r>
            <a:endParaRPr lang="es-E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9068"/>
            <a:ext cx="2238375" cy="209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images.radiopaedia.org/images/5057211/08fde2959f681753c34ea43c985b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38" y="4437112"/>
            <a:ext cx="1884263" cy="19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285267"/>
              </p:ext>
            </p:extLst>
          </p:nvPr>
        </p:nvGraphicFramePr>
        <p:xfrm>
          <a:off x="467544" y="1700809"/>
          <a:ext cx="5375920" cy="337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3647728"/>
              </a:tblGrid>
              <a:tr h="504055">
                <a:tc>
                  <a:txBody>
                    <a:bodyPr/>
                    <a:lstStyle/>
                    <a:p>
                      <a:r>
                        <a:rPr lang="es-ES" dirty="0" smtClean="0"/>
                        <a:t>Autor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Contraindicaciones </a:t>
                      </a:r>
                      <a:endParaRPr lang="es-ES" dirty="0"/>
                    </a:p>
                  </a:txBody>
                  <a:tcPr/>
                </a:tc>
              </a:tr>
              <a:tr h="775854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Rosenlich</a:t>
                      </a:r>
                      <a:r>
                        <a:rPr lang="es-ES" sz="1400" dirty="0" smtClean="0"/>
                        <a:t>  (12)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Tabaquismo (+ de 20)</a:t>
                      </a:r>
                    </a:p>
                    <a:p>
                      <a:r>
                        <a:rPr lang="es-ES" sz="1400" dirty="0" smtClean="0"/>
                        <a:t>Radioterapia</a:t>
                      </a:r>
                      <a:r>
                        <a:rPr lang="es-ES" sz="1400" baseline="0" dirty="0" smtClean="0"/>
                        <a:t> zona sinusal </a:t>
                      </a:r>
                    </a:p>
                    <a:p>
                      <a:r>
                        <a:rPr lang="es-ES" sz="1400" baseline="0" dirty="0" smtClean="0"/>
                        <a:t>Bebidas alcohólicas </a:t>
                      </a:r>
                    </a:p>
                    <a:p>
                      <a:r>
                        <a:rPr lang="es-ES" sz="1400" baseline="0" dirty="0" smtClean="0"/>
                        <a:t>Drogas 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Alt</a:t>
                      </a:r>
                      <a:r>
                        <a:rPr lang="es-ES" sz="1400" dirty="0" smtClean="0"/>
                        <a:t>.</a:t>
                      </a:r>
                      <a:r>
                        <a:rPr lang="es-ES" sz="1400" baseline="0" dirty="0" smtClean="0"/>
                        <a:t> Psiquiátricas </a:t>
                      </a:r>
                      <a:endParaRPr lang="es-ES" sz="1400" dirty="0"/>
                    </a:p>
                  </a:txBody>
                  <a:tcPr/>
                </a:tc>
              </a:tr>
              <a:tr h="775854">
                <a:tc>
                  <a:txBody>
                    <a:bodyPr/>
                    <a:lstStyle/>
                    <a:p>
                      <a:r>
                        <a:rPr lang="es-ES" sz="1400" dirty="0" err="1" smtClean="0"/>
                        <a:t>Fugazzotto</a:t>
                      </a:r>
                      <a:r>
                        <a:rPr lang="es-ES" sz="1400" dirty="0" smtClean="0"/>
                        <a:t>  (13)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Diabetes incontrolada</a:t>
                      </a:r>
                    </a:p>
                    <a:p>
                      <a:r>
                        <a:rPr lang="es-ES" sz="1400" dirty="0" err="1" smtClean="0"/>
                        <a:t>Enf</a:t>
                      </a:r>
                      <a:r>
                        <a:rPr lang="es-ES" sz="1400" dirty="0" smtClean="0"/>
                        <a:t>. </a:t>
                      </a:r>
                      <a:r>
                        <a:rPr lang="es-ES" sz="1400" dirty="0" err="1" smtClean="0"/>
                        <a:t>inmunologicas</a:t>
                      </a:r>
                      <a:r>
                        <a:rPr lang="es-ES" sz="1400" dirty="0" smtClean="0"/>
                        <a:t> </a:t>
                      </a:r>
                    </a:p>
                    <a:p>
                      <a:r>
                        <a:rPr lang="es-ES" sz="1400" dirty="0" err="1" smtClean="0"/>
                        <a:t>Enf</a:t>
                      </a:r>
                      <a:r>
                        <a:rPr lang="es-ES" sz="1400" dirty="0" smtClean="0"/>
                        <a:t>. Periodontal incontrolada </a:t>
                      </a:r>
                    </a:p>
                    <a:p>
                      <a:r>
                        <a:rPr lang="es-ES" sz="1400" dirty="0" err="1" smtClean="0"/>
                        <a:t>Enf</a:t>
                      </a:r>
                      <a:r>
                        <a:rPr lang="es-ES" sz="1400" dirty="0" smtClean="0"/>
                        <a:t>. Sinusal</a:t>
                      </a:r>
                    </a:p>
                    <a:p>
                      <a:r>
                        <a:rPr lang="es-ES" sz="1400" dirty="0" smtClean="0"/>
                        <a:t>Paciente no colaborador</a:t>
                      </a:r>
                      <a:r>
                        <a:rPr lang="es-ES" sz="1400" baseline="0" dirty="0" smtClean="0"/>
                        <a:t> </a:t>
                      </a:r>
                      <a:r>
                        <a:rPr lang="es-ES" sz="1400" dirty="0" smtClean="0"/>
                        <a:t> </a:t>
                      </a:r>
                      <a:endParaRPr lang="es-ES" sz="1400" dirty="0"/>
                    </a:p>
                  </a:txBody>
                  <a:tcPr/>
                </a:tc>
              </a:tr>
              <a:tr h="558512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Van den </a:t>
                      </a:r>
                      <a:r>
                        <a:rPr lang="es-ES" sz="1400" dirty="0" err="1" smtClean="0"/>
                        <a:t>bergh</a:t>
                      </a:r>
                      <a:r>
                        <a:rPr lang="es-ES" sz="1400" dirty="0" smtClean="0"/>
                        <a:t> (2)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Tumores del seno </a:t>
                      </a:r>
                    </a:p>
                    <a:p>
                      <a:r>
                        <a:rPr lang="es-ES" sz="1400" dirty="0" smtClean="0"/>
                        <a:t>Cirugías previas de elevación de seno 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86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Discusión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276759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b="1" dirty="0" smtClean="0"/>
              <a:t>Modificaciones del abordaje </a:t>
            </a:r>
            <a:r>
              <a:rPr lang="es-ES" b="1" dirty="0" smtClean="0"/>
              <a:t>vía </a:t>
            </a:r>
            <a:r>
              <a:rPr lang="es-ES" b="1" dirty="0" err="1" smtClean="0"/>
              <a:t>transalveolar</a:t>
            </a:r>
            <a:r>
              <a:rPr lang="es-ES" b="1" dirty="0" smtClean="0"/>
              <a:t> </a:t>
            </a:r>
          </a:p>
          <a:p>
            <a:r>
              <a:rPr lang="es-ES" dirty="0" smtClean="0"/>
              <a:t>Técnica combinada de </a:t>
            </a:r>
            <a:r>
              <a:rPr lang="es-ES" dirty="0" err="1" smtClean="0"/>
              <a:t>trefinas</a:t>
            </a:r>
            <a:r>
              <a:rPr lang="es-ES" dirty="0" smtClean="0"/>
              <a:t> y </a:t>
            </a:r>
            <a:r>
              <a:rPr lang="es-ES" dirty="0" err="1" smtClean="0"/>
              <a:t>osteotomos</a:t>
            </a:r>
            <a:endParaRPr lang="es-ES" dirty="0" smtClean="0"/>
          </a:p>
          <a:p>
            <a:r>
              <a:rPr lang="es-ES" dirty="0" smtClean="0"/>
              <a:t>Técnica con </a:t>
            </a:r>
            <a:r>
              <a:rPr lang="es-ES" dirty="0"/>
              <a:t>instrumentos piezoeléctricos</a:t>
            </a:r>
            <a:endParaRPr lang="es-ES" dirty="0" smtClean="0"/>
          </a:p>
          <a:p>
            <a:r>
              <a:rPr lang="es-ES" dirty="0" smtClean="0"/>
              <a:t>Técnica del globo sinusal (AMBE)</a:t>
            </a:r>
          </a:p>
          <a:p>
            <a:r>
              <a:rPr lang="es-ES" dirty="0" smtClean="0"/>
              <a:t>Técnica </a:t>
            </a:r>
            <a:r>
              <a:rPr lang="es-ES" dirty="0" smtClean="0"/>
              <a:t>con </a:t>
            </a:r>
            <a:r>
              <a:rPr lang="es-ES" dirty="0" err="1" smtClean="0"/>
              <a:t>osteotomos</a:t>
            </a:r>
            <a:r>
              <a:rPr lang="es-ES" dirty="0" smtClean="0"/>
              <a:t> </a:t>
            </a:r>
            <a:r>
              <a:rPr lang="es-ES" dirty="0"/>
              <a:t>guiada por </a:t>
            </a:r>
            <a:r>
              <a:rPr lang="es-ES" dirty="0" smtClean="0"/>
              <a:t>endoscopia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5521" r="54583" b="51720"/>
          <a:stretch/>
        </p:blipFill>
        <p:spPr bwMode="auto">
          <a:xfrm>
            <a:off x="467544" y="4488445"/>
            <a:ext cx="2019802" cy="148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25521" r="27396" b="51888"/>
          <a:stretch/>
        </p:blipFill>
        <p:spPr bwMode="auto">
          <a:xfrm>
            <a:off x="2487346" y="4509120"/>
            <a:ext cx="2031696" cy="146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51432" r="54635" b="26172"/>
          <a:stretch/>
        </p:blipFill>
        <p:spPr bwMode="auto">
          <a:xfrm>
            <a:off x="4519042" y="4520195"/>
            <a:ext cx="2030310" cy="14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6" t="51693" r="27396" b="26172"/>
          <a:stretch/>
        </p:blipFill>
        <p:spPr bwMode="auto">
          <a:xfrm>
            <a:off x="6570920" y="4509120"/>
            <a:ext cx="2177544" cy="152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94606" y="6247167"/>
            <a:ext cx="7848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/>
              <a:t>14. Sánchez </a:t>
            </a:r>
            <a:r>
              <a:rPr lang="es-ES" sz="1100" dirty="0"/>
              <a:t>EI, López‐Quiles J. Nuevas tendencias en elevación de seno maxilar. Gaceta dental. 2009; 205: 142‐146.</a:t>
            </a:r>
          </a:p>
        </p:txBody>
      </p:sp>
    </p:spTree>
    <p:extLst>
      <p:ext uri="{BB962C8B-B14F-4D97-AF65-F5344CB8AC3E}">
        <p14:creationId xmlns:p14="http://schemas.microsoft.com/office/powerpoint/2010/main" val="40745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 smtClean="0"/>
              <a:t>Material de relleno óseo </a:t>
            </a:r>
          </a:p>
          <a:p>
            <a:r>
              <a:rPr lang="es-ES" dirty="0" smtClean="0"/>
              <a:t>Características ideales </a:t>
            </a:r>
          </a:p>
          <a:p>
            <a:pPr lvl="1"/>
            <a:r>
              <a:rPr lang="es-ES" dirty="0"/>
              <a:t>Material </a:t>
            </a:r>
            <a:r>
              <a:rPr lang="es-ES" dirty="0" err="1" smtClean="0"/>
              <a:t>osteocunductivo</a:t>
            </a:r>
            <a:r>
              <a:rPr lang="es-ES" dirty="0" smtClean="0"/>
              <a:t> (andamiaje)</a:t>
            </a:r>
          </a:p>
          <a:p>
            <a:pPr lvl="1"/>
            <a:r>
              <a:rPr lang="es-ES" dirty="0" smtClean="0"/>
              <a:t>Material </a:t>
            </a:r>
            <a:r>
              <a:rPr lang="es-ES" dirty="0" err="1" smtClean="0"/>
              <a:t>osteoinductivo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Material </a:t>
            </a:r>
            <a:r>
              <a:rPr lang="es-ES" dirty="0" err="1" smtClean="0"/>
              <a:t>osteogénico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Llamada ovalada"/>
          <p:cNvSpPr/>
          <p:nvPr/>
        </p:nvSpPr>
        <p:spPr>
          <a:xfrm>
            <a:off x="4860032" y="3573016"/>
            <a:ext cx="3200400" cy="2096813"/>
          </a:xfrm>
          <a:prstGeom prst="wedgeEllipseCallout">
            <a:avLst>
              <a:gd name="adj1" fmla="val -40783"/>
              <a:gd name="adj2" fmla="val 2517"/>
            </a:avLst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Hueso                 Autógeno </a:t>
            </a:r>
            <a:endParaRPr lang="es-ES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580526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15. </a:t>
            </a:r>
            <a:r>
              <a:rPr lang="en-US" sz="1100" dirty="0" err="1"/>
              <a:t>Aghaloo</a:t>
            </a:r>
            <a:r>
              <a:rPr lang="en-US" sz="1100" dirty="0"/>
              <a:t> TL, Moy PK. Which hard tissue augmentation techniques are the most successful in furnishing bony support for Implant placement?. </a:t>
            </a:r>
            <a:r>
              <a:rPr lang="en-US" sz="1100" dirty="0" err="1"/>
              <a:t>Int</a:t>
            </a:r>
            <a:r>
              <a:rPr lang="en-US" sz="1100" dirty="0"/>
              <a:t> J Oral </a:t>
            </a:r>
            <a:r>
              <a:rPr lang="en-US" sz="1100" dirty="0" err="1"/>
              <a:t>Maxillofac</a:t>
            </a:r>
            <a:r>
              <a:rPr lang="en-US" sz="1100" dirty="0"/>
              <a:t> Implants. 2007; 22 (</a:t>
            </a:r>
            <a:r>
              <a:rPr lang="en-US" sz="1100" dirty="0" err="1"/>
              <a:t>Suppl</a:t>
            </a:r>
            <a:r>
              <a:rPr lang="en-US" sz="1100" dirty="0"/>
              <a:t>): 49‐70.</a:t>
            </a:r>
            <a:endParaRPr lang="es-ES" sz="11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5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ym typeface="Cantarell"/>
              </a:rPr>
              <a:t>Discusión</a:t>
            </a:r>
            <a:endParaRPr lang="es-ES" sz="3200" dirty="0"/>
          </a:p>
        </p:txBody>
      </p:sp>
      <p:pic>
        <p:nvPicPr>
          <p:cNvPr id="10242" name="Picture 2" descr="https://www.saluspot.com/media/common_gallery/6b17c7289009dec1efc9730d5ba737d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" b="5029"/>
          <a:stretch/>
        </p:blipFill>
        <p:spPr bwMode="auto">
          <a:xfrm>
            <a:off x="683568" y="5013176"/>
            <a:ext cx="1851853" cy="167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cielo.isciii.es/img/revistas/maxi/v32n2/consenso_f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t="4207" r="34578" b="68117"/>
          <a:stretch/>
        </p:blipFill>
        <p:spPr bwMode="auto">
          <a:xfrm>
            <a:off x="6276280" y="5013176"/>
            <a:ext cx="2448272" cy="16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5796136" y="1610338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ES" dirty="0" smtClean="0"/>
          </a:p>
        </p:txBody>
      </p:sp>
      <p:pic>
        <p:nvPicPr>
          <p:cNvPr id="3074" name="Picture 2" descr="http://www.bvs.sld.cu/revistas/ort/vol25_01_11/f01061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 b="20409"/>
          <a:stretch/>
        </p:blipFill>
        <p:spPr bwMode="auto">
          <a:xfrm>
            <a:off x="2771799" y="5013176"/>
            <a:ext cx="32987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34612"/>
              </p:ext>
            </p:extLst>
          </p:nvPr>
        </p:nvGraphicFramePr>
        <p:xfrm>
          <a:off x="1259632" y="1700808"/>
          <a:ext cx="684076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450"/>
                <a:gridCol w="278431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Material de relleno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Tasa de éxito </a:t>
                      </a:r>
                      <a:endParaRPr lang="es-ES" dirty="0"/>
                    </a:p>
                  </a:txBody>
                  <a:tcPr/>
                </a:tc>
              </a:tr>
              <a:tr h="323153">
                <a:tc>
                  <a:txBody>
                    <a:bodyPr/>
                    <a:lstStyle/>
                    <a:p>
                      <a:r>
                        <a:rPr lang="es-ES" dirty="0" smtClean="0"/>
                        <a:t>H. Autógeno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92%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Aloinjerto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93,3%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Xenoinjerto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95,6%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Aloplástico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81%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H.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Autogeno</a:t>
                      </a:r>
                      <a:r>
                        <a:rPr lang="es-ES" baseline="0" dirty="0" smtClean="0"/>
                        <a:t> + </a:t>
                      </a:r>
                      <a:r>
                        <a:rPr lang="es-ES" baseline="0" dirty="0" err="1" smtClean="0"/>
                        <a:t>Aloinjerto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93,5%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Ausencia de injerto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96%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23528" y="458112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15. </a:t>
            </a:r>
            <a:r>
              <a:rPr lang="en-US" sz="1100" dirty="0" err="1"/>
              <a:t>Aghaloo</a:t>
            </a:r>
            <a:r>
              <a:rPr lang="en-US" sz="1100" dirty="0"/>
              <a:t> TL, Moy PK. Which hard tissue augmentation techniques are the most successful in furnishing bony support for Implant placement?. </a:t>
            </a:r>
            <a:r>
              <a:rPr lang="en-US" sz="1100" dirty="0" err="1"/>
              <a:t>Int</a:t>
            </a:r>
            <a:r>
              <a:rPr lang="en-US" sz="1100" dirty="0"/>
              <a:t> J Oral </a:t>
            </a:r>
            <a:r>
              <a:rPr lang="en-US" sz="1100" dirty="0" err="1"/>
              <a:t>Maxillofac</a:t>
            </a:r>
            <a:r>
              <a:rPr lang="en-US" sz="1100" dirty="0"/>
              <a:t> Implants. 2007; 22 (</a:t>
            </a:r>
            <a:r>
              <a:rPr lang="en-US" sz="1100" dirty="0" err="1"/>
              <a:t>Suppl</a:t>
            </a:r>
            <a:r>
              <a:rPr lang="en-US" sz="1100" dirty="0"/>
              <a:t>): 49‐70.</a:t>
            </a:r>
            <a:endParaRPr lang="es-ES" sz="11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7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Discusión </a:t>
            </a:r>
            <a:endParaRPr lang="es-ES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47340025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dirty="0" smtClean="0"/>
              <a:t>Complicaciones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6274767"/>
            <a:ext cx="849694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16. Block </a:t>
            </a:r>
            <a:r>
              <a:rPr lang="en-US" sz="1100" dirty="0"/>
              <a:t>MS, Kent JN. Maxillary sinus grafting for totally and partially edentulous patients. J Am Dent </a:t>
            </a:r>
            <a:r>
              <a:rPr lang="en-US" sz="1100" dirty="0" err="1"/>
              <a:t>Assoc</a:t>
            </a:r>
            <a:r>
              <a:rPr lang="en-US" sz="1100" dirty="0"/>
              <a:t> 1993; 124: 139-43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81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8 o &lt; mm de altura no se logra la estabilidad suficiente del implante comprometiendo su éxito a largo plazo </a:t>
            </a:r>
          </a:p>
          <a:p>
            <a:r>
              <a:rPr lang="es-ES" dirty="0" smtClean="0"/>
              <a:t>La elevación del seno maxilar mediante un abordaje lateral es una opción eficiente en casos graves de atrofia del reborde alveolar mientras que el abordaje </a:t>
            </a:r>
            <a:r>
              <a:rPr lang="es-ES" dirty="0" err="1" smtClean="0"/>
              <a:t>transcrestal</a:t>
            </a:r>
            <a:r>
              <a:rPr lang="es-ES" dirty="0" smtClean="0"/>
              <a:t> se utiliza para casos mas leves de atrofia</a:t>
            </a:r>
          </a:p>
          <a:p>
            <a:r>
              <a:rPr lang="es-ES" dirty="0" smtClean="0"/>
              <a:t>La mayor complicación en la elevación de seno en la perforación de </a:t>
            </a:r>
            <a:r>
              <a:rPr lang="es-ES" dirty="0"/>
              <a:t>la membrana de </a:t>
            </a:r>
            <a:r>
              <a:rPr lang="es-ES" dirty="0" smtClean="0"/>
              <a:t>Schneider</a:t>
            </a:r>
          </a:p>
          <a:p>
            <a:r>
              <a:rPr lang="es-ES" dirty="0" smtClean="0"/>
              <a:t>El mejor material de relleno es el hueso </a:t>
            </a:r>
            <a:r>
              <a:rPr lang="es-ES" dirty="0" err="1" smtClean="0"/>
              <a:t>autólogo</a:t>
            </a:r>
            <a:r>
              <a:rPr lang="es-ES" dirty="0" smtClean="0"/>
              <a:t>, aunque los mas usados son los </a:t>
            </a:r>
            <a:r>
              <a:rPr lang="es-ES" dirty="0" err="1" smtClean="0"/>
              <a:t>aloinjertos</a:t>
            </a:r>
            <a:r>
              <a:rPr lang="es-ES" dirty="0" smtClean="0"/>
              <a:t>, materiales </a:t>
            </a:r>
            <a:r>
              <a:rPr lang="es-ES" dirty="0" err="1" smtClean="0"/>
              <a:t>aloplásticos</a:t>
            </a:r>
            <a:r>
              <a:rPr lang="es-ES" dirty="0" smtClean="0"/>
              <a:t> y </a:t>
            </a:r>
            <a:r>
              <a:rPr lang="es-ES" dirty="0" err="1" smtClean="0"/>
              <a:t>xenoinjertos</a:t>
            </a:r>
            <a:r>
              <a:rPr lang="es-ES" dirty="0" smtClean="0"/>
              <a:t> </a:t>
            </a:r>
          </a:p>
          <a:p>
            <a:r>
              <a:rPr lang="es-ES" dirty="0" smtClean="0"/>
              <a:t>Importancia de la tomografía axial computerizada en la planificación del la elevación de seno </a:t>
            </a: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604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RESUMEN</a:t>
            </a:r>
          </a:p>
          <a:p>
            <a:pPr algn="ctr"/>
            <a:r>
              <a:rPr lang="es-ES" dirty="0" smtClean="0"/>
              <a:t>INTRODUCCIÓN</a:t>
            </a:r>
          </a:p>
          <a:p>
            <a:pPr algn="ctr"/>
            <a:r>
              <a:rPr lang="es-ES" dirty="0" smtClean="0"/>
              <a:t>OBJETIVO</a:t>
            </a:r>
          </a:p>
          <a:p>
            <a:pPr algn="ctr"/>
            <a:r>
              <a:rPr lang="es-ES" dirty="0" smtClean="0"/>
              <a:t>MATERIAL Y MÉTODOS</a:t>
            </a:r>
          </a:p>
          <a:p>
            <a:pPr algn="ctr"/>
            <a:r>
              <a:rPr lang="es-ES" dirty="0" smtClean="0"/>
              <a:t>RESULTADOS</a:t>
            </a:r>
          </a:p>
          <a:p>
            <a:pPr algn="ctr"/>
            <a:r>
              <a:rPr lang="es-ES" dirty="0" smtClean="0"/>
              <a:t>DISCUSIÓN</a:t>
            </a:r>
          </a:p>
          <a:p>
            <a:pPr algn="ctr"/>
            <a:r>
              <a:rPr lang="es-ES" dirty="0" smtClean="0"/>
              <a:t>CONCLUSIONES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3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507288" cy="491676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900" dirty="0"/>
              <a:t>1. </a:t>
            </a:r>
            <a:r>
              <a:rPr lang="es-ES" sz="900" dirty="0" err="1"/>
              <a:t>Runzer</a:t>
            </a:r>
            <a:r>
              <a:rPr lang="es-ES" sz="900" dirty="0"/>
              <a:t>-Colmenares ED, </a:t>
            </a:r>
            <a:r>
              <a:rPr lang="es-ES" sz="900" dirty="0" err="1"/>
              <a:t>Arrascue-Dulanto</a:t>
            </a:r>
            <a:r>
              <a:rPr lang="es-ES" sz="900" dirty="0"/>
              <a:t> MV, </a:t>
            </a:r>
            <a:r>
              <a:rPr lang="es-ES" sz="900" dirty="0" err="1"/>
              <a:t>Ccahuana</a:t>
            </a:r>
            <a:r>
              <a:rPr lang="es-ES" sz="900" dirty="0"/>
              <a:t>-Vásquez VZ. Levantamiento del piso de seno maxilar mediante la técnica de </a:t>
            </a:r>
            <a:r>
              <a:rPr lang="es-ES" sz="900" dirty="0" err="1"/>
              <a:t>osteótomos</a:t>
            </a:r>
            <a:r>
              <a:rPr lang="es-ES" sz="900" dirty="0"/>
              <a:t>: reporte de caso. </a:t>
            </a:r>
            <a:r>
              <a:rPr lang="es-ES" sz="900" dirty="0" err="1"/>
              <a:t>Rev</a:t>
            </a:r>
            <a:r>
              <a:rPr lang="es-ES" sz="900" dirty="0"/>
              <a:t> </a:t>
            </a:r>
            <a:r>
              <a:rPr lang="es-ES" sz="900" dirty="0" err="1"/>
              <a:t>Estomatol</a:t>
            </a:r>
            <a:r>
              <a:rPr lang="es-ES" sz="900" dirty="0"/>
              <a:t> Herediana. 2011; 21(3):150-154</a:t>
            </a:r>
            <a:endParaRPr lang="en-US" sz="900" dirty="0"/>
          </a:p>
          <a:p>
            <a:pPr marL="114300" indent="0">
              <a:buNone/>
            </a:pPr>
            <a:r>
              <a:rPr lang="en-US" sz="900" dirty="0"/>
              <a:t>2. Van den Bergh JP. Anatomical aspects of sinus floor elevations. </a:t>
            </a:r>
            <a:r>
              <a:rPr lang="en-US" sz="900" dirty="0" err="1"/>
              <a:t>Clin</a:t>
            </a:r>
            <a:r>
              <a:rPr lang="en-US" sz="900" dirty="0"/>
              <a:t> Oral Implants Res. 2000 Jun; 11(3): 256-65.</a:t>
            </a:r>
          </a:p>
          <a:p>
            <a:pPr marL="114300" indent="0">
              <a:buNone/>
            </a:pPr>
            <a:r>
              <a:rPr lang="es-ES" sz="900" dirty="0"/>
              <a:t>3.Misch CE. </a:t>
            </a:r>
            <a:r>
              <a:rPr lang="es-ES" sz="900" dirty="0" err="1"/>
              <a:t>Maxillary</a:t>
            </a:r>
            <a:r>
              <a:rPr lang="es-ES" sz="900" dirty="0"/>
              <a:t> </a:t>
            </a:r>
            <a:r>
              <a:rPr lang="es-ES" sz="900" dirty="0" err="1"/>
              <a:t>sinus</a:t>
            </a:r>
            <a:r>
              <a:rPr lang="es-ES" sz="900" dirty="0"/>
              <a:t> </a:t>
            </a:r>
            <a:r>
              <a:rPr lang="es-ES" sz="900" dirty="0" err="1"/>
              <a:t>augmentation</a:t>
            </a:r>
            <a:r>
              <a:rPr lang="es-ES" sz="900" dirty="0"/>
              <a:t> </a:t>
            </a:r>
            <a:r>
              <a:rPr lang="es-ES" sz="900" dirty="0" err="1"/>
              <a:t>for</a:t>
            </a:r>
            <a:r>
              <a:rPr lang="es-ES" sz="900" dirty="0"/>
              <a:t> </a:t>
            </a:r>
            <a:r>
              <a:rPr lang="es-ES" sz="900" dirty="0" err="1"/>
              <a:t>endosteal</a:t>
            </a:r>
            <a:r>
              <a:rPr lang="es-ES" sz="900" dirty="0"/>
              <a:t> </a:t>
            </a:r>
            <a:r>
              <a:rPr lang="es-ES" sz="900" dirty="0" err="1"/>
              <a:t>implants</a:t>
            </a:r>
            <a:r>
              <a:rPr lang="es-ES" sz="900" dirty="0"/>
              <a:t>: </a:t>
            </a:r>
            <a:r>
              <a:rPr lang="es-ES" sz="900" dirty="0" err="1"/>
              <a:t>organized</a:t>
            </a:r>
            <a:r>
              <a:rPr lang="es-ES" sz="900" dirty="0"/>
              <a:t> </a:t>
            </a:r>
            <a:r>
              <a:rPr lang="en-US" sz="900" dirty="0"/>
              <a:t>alternative treatment plans. </a:t>
            </a:r>
            <a:r>
              <a:rPr lang="en-US" sz="900" dirty="0" err="1"/>
              <a:t>Int</a:t>
            </a:r>
            <a:r>
              <a:rPr lang="en-US" sz="900" dirty="0"/>
              <a:t> J Oral </a:t>
            </a:r>
            <a:r>
              <a:rPr lang="en-US" sz="900" dirty="0" err="1"/>
              <a:t>Implantol</a:t>
            </a:r>
            <a:r>
              <a:rPr lang="en-US" sz="900" dirty="0"/>
              <a:t>. 1987;4:49-58.</a:t>
            </a:r>
          </a:p>
          <a:p>
            <a:pPr marL="114300" indent="0">
              <a:buNone/>
            </a:pPr>
            <a:r>
              <a:rPr lang="it-IT" sz="900" dirty="0"/>
              <a:t>4 Chiapasco M, Zaniboni M, Rimondini L. Dental implants placed in grafted </a:t>
            </a:r>
            <a:r>
              <a:rPr lang="en-US" sz="900" dirty="0"/>
              <a:t>maxillary sinuses: a retrospective analysis of clinical outcome according to the initial clinical situation and a proposal of defect classification. </a:t>
            </a:r>
            <a:r>
              <a:rPr lang="en-US" sz="900" dirty="0" err="1"/>
              <a:t>Clin</a:t>
            </a:r>
            <a:r>
              <a:rPr lang="en-US" sz="900" dirty="0"/>
              <a:t> Oral </a:t>
            </a:r>
            <a:r>
              <a:rPr lang="es-ES" sz="900" dirty="0" err="1"/>
              <a:t>Implants</a:t>
            </a:r>
            <a:r>
              <a:rPr lang="es-ES" sz="900" dirty="0"/>
              <a:t> Res. 2008;19:416-28.</a:t>
            </a:r>
          </a:p>
          <a:p>
            <a:pPr marL="114300" indent="0">
              <a:buNone/>
            </a:pPr>
            <a:r>
              <a:rPr lang="es-ES" sz="900" dirty="0"/>
              <a:t>5. Mendoza, E; Hernández Calva A; Consideraciones técnicas en la elevación activa del seno maxilar. Revisión de la literatura. Revista ADM. </a:t>
            </a:r>
            <a:r>
              <a:rPr lang="pt-BR" sz="900" dirty="0"/>
              <a:t>2015; 72 (1): 14-20</a:t>
            </a:r>
            <a:endParaRPr lang="es-ES" sz="900" dirty="0"/>
          </a:p>
          <a:p>
            <a:pPr marL="114300" indent="0">
              <a:buNone/>
            </a:pPr>
            <a:r>
              <a:rPr lang="en-US" sz="900" dirty="0"/>
              <a:t>6. </a:t>
            </a:r>
            <a:r>
              <a:rPr lang="en-US" sz="900" dirty="0" err="1"/>
              <a:t>Fugazzotto</a:t>
            </a:r>
            <a:r>
              <a:rPr lang="en-US" sz="900" dirty="0"/>
              <a:t> P. Augmentation of the posterior maxilla: A proposed hierarchy of treatment selection. J </a:t>
            </a:r>
            <a:r>
              <a:rPr lang="en-US" sz="900" dirty="0" err="1"/>
              <a:t>Periodontol</a:t>
            </a:r>
            <a:r>
              <a:rPr lang="en-US" sz="900" dirty="0"/>
              <a:t>. 2003;74:1682-91</a:t>
            </a:r>
          </a:p>
          <a:p>
            <a:pPr marL="114300" indent="0">
              <a:buNone/>
            </a:pPr>
            <a:r>
              <a:rPr lang="es-ES" sz="900" dirty="0"/>
              <a:t>7. </a:t>
            </a:r>
            <a:r>
              <a:rPr lang="en-US" sz="900" dirty="0"/>
              <a:t>Winter A, Pollack A, </a:t>
            </a:r>
            <a:r>
              <a:rPr lang="en-US" sz="900" dirty="0" err="1"/>
              <a:t>Odrich</a:t>
            </a:r>
            <a:r>
              <a:rPr lang="en-US" sz="900" dirty="0"/>
              <a:t> R. Placement of implants in the severely </a:t>
            </a:r>
            <a:r>
              <a:rPr lang="es-ES" sz="900" dirty="0" err="1"/>
              <a:t>atrophic</a:t>
            </a:r>
            <a:r>
              <a:rPr lang="es-ES" sz="900" dirty="0"/>
              <a:t> posterior </a:t>
            </a:r>
            <a:r>
              <a:rPr lang="es-ES" sz="900" dirty="0" err="1"/>
              <a:t>maxilla</a:t>
            </a:r>
            <a:r>
              <a:rPr lang="es-ES" sz="900" dirty="0"/>
              <a:t> </a:t>
            </a:r>
            <a:r>
              <a:rPr lang="en-US" sz="900" dirty="0"/>
              <a:t>using localized management of the sinus floor: a preliminary study. The International Journal of Oral </a:t>
            </a:r>
            <a:r>
              <a:rPr lang="es-ES" sz="900" dirty="0"/>
              <a:t>and </a:t>
            </a:r>
            <a:r>
              <a:rPr lang="es-ES" sz="900" dirty="0" err="1"/>
              <a:t>Maxillofacial</a:t>
            </a:r>
            <a:r>
              <a:rPr lang="es-ES" sz="900" dirty="0"/>
              <a:t> </a:t>
            </a:r>
            <a:r>
              <a:rPr lang="es-ES" sz="900" dirty="0" err="1"/>
              <a:t>Implants</a:t>
            </a:r>
            <a:r>
              <a:rPr lang="es-ES" sz="900" dirty="0"/>
              <a:t>. 2002; 17(5): 687 – 95.</a:t>
            </a:r>
          </a:p>
          <a:p>
            <a:pPr marL="114300" indent="0">
              <a:buNone/>
            </a:pPr>
            <a:r>
              <a:rPr lang="es-ES" sz="900" dirty="0"/>
              <a:t>8. Lo </a:t>
            </a:r>
            <a:r>
              <a:rPr lang="es-ES" sz="900" dirty="0" err="1"/>
              <a:t>Giudice</a:t>
            </a:r>
            <a:r>
              <a:rPr lang="es-ES" sz="900" dirty="0"/>
              <a:t>, G. </a:t>
            </a:r>
            <a:r>
              <a:rPr lang="es-ES" sz="900" dirty="0" err="1"/>
              <a:t>Transcrestal</a:t>
            </a:r>
            <a:r>
              <a:rPr lang="es-ES" sz="900" dirty="0"/>
              <a:t> </a:t>
            </a:r>
            <a:r>
              <a:rPr lang="es-ES" sz="900" dirty="0" err="1"/>
              <a:t>Sinus</a:t>
            </a:r>
            <a:r>
              <a:rPr lang="es-ES" sz="900" dirty="0"/>
              <a:t> </a:t>
            </a:r>
            <a:r>
              <a:rPr lang="es-ES" sz="900" dirty="0" err="1"/>
              <a:t>Lift</a:t>
            </a:r>
            <a:r>
              <a:rPr lang="es-ES" sz="900" dirty="0"/>
              <a:t> </a:t>
            </a:r>
            <a:r>
              <a:rPr lang="es-ES" sz="900" dirty="0" err="1"/>
              <a:t>Procedure</a:t>
            </a:r>
            <a:r>
              <a:rPr lang="es-ES" sz="900" dirty="0"/>
              <a:t> </a:t>
            </a:r>
            <a:r>
              <a:rPr lang="es-ES" sz="900" dirty="0" err="1"/>
              <a:t>Approaching</a:t>
            </a:r>
            <a:r>
              <a:rPr lang="es-ES" sz="900" dirty="0"/>
              <a:t> </a:t>
            </a:r>
            <a:r>
              <a:rPr lang="es-ES" sz="900" dirty="0" err="1"/>
              <a:t>Atrophic</a:t>
            </a:r>
            <a:r>
              <a:rPr lang="es-ES" sz="900" dirty="0"/>
              <a:t> </a:t>
            </a:r>
            <a:r>
              <a:rPr lang="es-ES" sz="900" dirty="0" err="1"/>
              <a:t>Maxillary</a:t>
            </a:r>
            <a:r>
              <a:rPr lang="es-ES" sz="900" dirty="0"/>
              <a:t> Ridge: A 60-Month </a:t>
            </a:r>
            <a:r>
              <a:rPr lang="es-ES" sz="900" dirty="0" err="1"/>
              <a:t>Clinical</a:t>
            </a:r>
            <a:r>
              <a:rPr lang="es-ES" sz="900" dirty="0"/>
              <a:t> and </a:t>
            </a:r>
            <a:r>
              <a:rPr lang="es-ES" sz="900" dirty="0" err="1"/>
              <a:t>Radiological</a:t>
            </a:r>
            <a:r>
              <a:rPr lang="es-ES" sz="900" dirty="0"/>
              <a:t> </a:t>
            </a:r>
            <a:r>
              <a:rPr lang="es-ES" sz="900" dirty="0" err="1"/>
              <a:t>Follow</a:t>
            </a:r>
            <a:r>
              <a:rPr lang="es-ES" sz="900" dirty="0"/>
              <a:t>-Up </a:t>
            </a:r>
            <a:r>
              <a:rPr lang="es-ES" sz="900" dirty="0" err="1"/>
              <a:t>Evaluation</a:t>
            </a:r>
            <a:r>
              <a:rPr lang="es-ES" sz="900" dirty="0"/>
              <a:t>. </a:t>
            </a:r>
            <a:r>
              <a:rPr lang="es-ES" sz="900" dirty="0" err="1"/>
              <a:t>Int</a:t>
            </a:r>
            <a:r>
              <a:rPr lang="es-ES" sz="900" dirty="0"/>
              <a:t> J Dent. 2015 (2015): 261652. PMC. Web. 11 </a:t>
            </a:r>
            <a:r>
              <a:rPr lang="es-ES" sz="900" dirty="0" err="1"/>
              <a:t>Apr</a:t>
            </a:r>
            <a:r>
              <a:rPr lang="es-ES" sz="900" dirty="0"/>
              <a:t>. 2016.</a:t>
            </a:r>
          </a:p>
          <a:p>
            <a:pPr marL="114300" indent="0">
              <a:buNone/>
            </a:pPr>
            <a:r>
              <a:rPr lang="en-US" sz="900" dirty="0"/>
              <a:t>9</a:t>
            </a:r>
            <a:r>
              <a:rPr lang="en-US" sz="900" dirty="0" smtClean="0"/>
              <a:t>.</a:t>
            </a:r>
            <a:r>
              <a:rPr lang="en-US" sz="900" dirty="0"/>
              <a:t> </a:t>
            </a:r>
            <a:r>
              <a:rPr lang="en-US" sz="900" dirty="0" err="1"/>
              <a:t>Barone</a:t>
            </a:r>
            <a:r>
              <a:rPr lang="en-US" sz="900" dirty="0"/>
              <a:t> A, </a:t>
            </a:r>
            <a:r>
              <a:rPr lang="en-US" sz="900" dirty="0" err="1"/>
              <a:t>Santini</a:t>
            </a:r>
            <a:r>
              <a:rPr lang="en-US" sz="900" dirty="0"/>
              <a:t> S, </a:t>
            </a:r>
            <a:r>
              <a:rPr lang="en-US" sz="900" dirty="0" err="1"/>
              <a:t>Sbordone</a:t>
            </a:r>
            <a:r>
              <a:rPr lang="en-US" sz="900" dirty="0"/>
              <a:t> L, </a:t>
            </a:r>
            <a:r>
              <a:rPr lang="en-US" sz="900" dirty="0" err="1"/>
              <a:t>Crespi</a:t>
            </a:r>
            <a:r>
              <a:rPr lang="en-US" sz="900" dirty="0"/>
              <a:t> R, </a:t>
            </a:r>
            <a:r>
              <a:rPr lang="en-US" sz="900" dirty="0" err="1"/>
              <a:t>Covani</a:t>
            </a:r>
            <a:r>
              <a:rPr lang="en-US" sz="900" dirty="0"/>
              <a:t> U. A clinical study of the outcomes and complications associated with maxillary sinus augmentation. </a:t>
            </a:r>
            <a:r>
              <a:rPr lang="en-US" sz="900" dirty="0" err="1"/>
              <a:t>Int</a:t>
            </a:r>
            <a:r>
              <a:rPr lang="en-US" sz="900" dirty="0"/>
              <a:t> J Oral </a:t>
            </a:r>
            <a:r>
              <a:rPr lang="en-US" sz="900" dirty="0" err="1"/>
              <a:t>Maxillofac</a:t>
            </a:r>
            <a:r>
              <a:rPr lang="en-US" sz="900" dirty="0"/>
              <a:t> Implants. 2006 Jan-Feb;21(1):81–85</a:t>
            </a:r>
            <a:r>
              <a:rPr lang="en-US" sz="900" dirty="0" smtClean="0"/>
              <a:t>.</a:t>
            </a:r>
            <a:r>
              <a:rPr lang="en-US" sz="900" dirty="0"/>
              <a:t> </a:t>
            </a:r>
            <a:endParaRPr lang="en-US" sz="900" dirty="0" smtClean="0"/>
          </a:p>
          <a:p>
            <a:pPr marL="114300" indent="0">
              <a:buNone/>
            </a:pPr>
            <a:r>
              <a:rPr lang="en-US" sz="900" dirty="0" smtClean="0"/>
              <a:t>10. </a:t>
            </a:r>
            <a:r>
              <a:rPr lang="en-US" sz="900" dirty="0"/>
              <a:t>Rosen PS, Summers R, </a:t>
            </a:r>
            <a:r>
              <a:rPr lang="en-US" sz="900" dirty="0" err="1"/>
              <a:t>Mellado</a:t>
            </a:r>
            <a:r>
              <a:rPr lang="en-US" sz="900" dirty="0"/>
              <a:t> JR, </a:t>
            </a:r>
            <a:r>
              <a:rPr lang="en-US" sz="900" dirty="0" err="1"/>
              <a:t>Salkin</a:t>
            </a:r>
            <a:r>
              <a:rPr lang="en-US" sz="900" dirty="0"/>
              <a:t> LM, </a:t>
            </a:r>
            <a:r>
              <a:rPr lang="en-US" sz="900" dirty="0" err="1"/>
              <a:t>Shanaman</a:t>
            </a:r>
            <a:r>
              <a:rPr lang="en-US" sz="900" dirty="0"/>
              <a:t> RH, Marks MH, </a:t>
            </a:r>
            <a:r>
              <a:rPr lang="en-US" sz="900" dirty="0" err="1"/>
              <a:t>Fugazzotto</a:t>
            </a:r>
            <a:r>
              <a:rPr lang="en-US" sz="900" dirty="0"/>
              <a:t> PA. The bone-added </a:t>
            </a:r>
            <a:r>
              <a:rPr lang="en-US" sz="900" dirty="0" err="1"/>
              <a:t>osteotome</a:t>
            </a:r>
            <a:r>
              <a:rPr lang="en-US" sz="900" dirty="0"/>
              <a:t> sinus floor elevation technique: multicenter retrospective report of consecutively treated patients. </a:t>
            </a:r>
            <a:r>
              <a:rPr lang="en-US" sz="900" dirty="0" err="1"/>
              <a:t>Int</a:t>
            </a:r>
            <a:r>
              <a:rPr lang="en-US" sz="900" dirty="0"/>
              <a:t> J Oral </a:t>
            </a:r>
            <a:r>
              <a:rPr lang="es-ES" sz="900" dirty="0" err="1"/>
              <a:t>Maxillofac</a:t>
            </a:r>
            <a:r>
              <a:rPr lang="es-ES" sz="900" dirty="0"/>
              <a:t> </a:t>
            </a:r>
            <a:r>
              <a:rPr lang="es-ES" sz="900" dirty="0" err="1"/>
              <a:t>Implants</a:t>
            </a:r>
            <a:r>
              <a:rPr lang="es-ES" sz="900" dirty="0"/>
              <a:t>. 1999;14:853-8</a:t>
            </a:r>
            <a:r>
              <a:rPr lang="es-ES" sz="900" dirty="0" smtClean="0"/>
              <a:t>.</a:t>
            </a:r>
            <a:endParaRPr lang="es-ES" sz="900" dirty="0"/>
          </a:p>
          <a:p>
            <a:pPr marL="114300" indent="0">
              <a:buNone/>
            </a:pPr>
            <a:r>
              <a:rPr lang="es-ES" sz="900" dirty="0"/>
              <a:t>11. </a:t>
            </a:r>
            <a:r>
              <a:rPr lang="es-ES" sz="900" dirty="0" err="1"/>
              <a:t>Bertolai</a:t>
            </a:r>
            <a:r>
              <a:rPr lang="es-ES" sz="900" dirty="0"/>
              <a:t>, R. </a:t>
            </a:r>
            <a:r>
              <a:rPr lang="es-ES" sz="900" dirty="0" err="1"/>
              <a:t>Bone</a:t>
            </a:r>
            <a:r>
              <a:rPr lang="es-ES" sz="900" dirty="0"/>
              <a:t> </a:t>
            </a:r>
            <a:r>
              <a:rPr lang="es-ES" sz="900" dirty="0" err="1"/>
              <a:t>Graft</a:t>
            </a:r>
            <a:r>
              <a:rPr lang="es-ES" sz="900" dirty="0"/>
              <a:t> and </a:t>
            </a:r>
            <a:r>
              <a:rPr lang="es-ES" sz="900" dirty="0" err="1"/>
              <a:t>Mesenchimal</a:t>
            </a:r>
            <a:r>
              <a:rPr lang="es-ES" sz="900" dirty="0"/>
              <a:t> </a:t>
            </a:r>
            <a:r>
              <a:rPr lang="es-ES" sz="900" dirty="0" err="1"/>
              <a:t>Stem</a:t>
            </a:r>
            <a:r>
              <a:rPr lang="es-ES" sz="900" dirty="0"/>
              <a:t> </a:t>
            </a:r>
            <a:r>
              <a:rPr lang="es-ES" sz="900" dirty="0" err="1"/>
              <a:t>Cells</a:t>
            </a:r>
            <a:r>
              <a:rPr lang="es-ES" sz="900" dirty="0"/>
              <a:t>: </a:t>
            </a:r>
            <a:r>
              <a:rPr lang="es-ES" sz="900" dirty="0" err="1"/>
              <a:t>Clinical</a:t>
            </a:r>
            <a:r>
              <a:rPr lang="es-ES" sz="900" dirty="0"/>
              <a:t> </a:t>
            </a:r>
            <a:r>
              <a:rPr lang="es-ES" sz="900" dirty="0" err="1"/>
              <a:t>Observations</a:t>
            </a:r>
            <a:r>
              <a:rPr lang="es-ES" sz="900" dirty="0"/>
              <a:t> and </a:t>
            </a:r>
            <a:r>
              <a:rPr lang="es-ES" sz="900" dirty="0" err="1"/>
              <a:t>Histological</a:t>
            </a:r>
            <a:r>
              <a:rPr lang="es-ES" sz="900" dirty="0"/>
              <a:t> </a:t>
            </a:r>
            <a:r>
              <a:rPr lang="es-ES" sz="900" dirty="0" err="1"/>
              <a:t>Analysis</a:t>
            </a:r>
            <a:r>
              <a:rPr lang="es-ES" sz="900" dirty="0"/>
              <a:t>. </a:t>
            </a:r>
            <a:r>
              <a:rPr lang="es-ES" sz="900" dirty="0" err="1"/>
              <a:t>Clin</a:t>
            </a:r>
            <a:r>
              <a:rPr lang="es-ES" sz="900" dirty="0"/>
              <a:t> Cases </a:t>
            </a:r>
            <a:r>
              <a:rPr lang="es-ES" sz="900" dirty="0" err="1"/>
              <a:t>Miner</a:t>
            </a:r>
            <a:r>
              <a:rPr lang="es-ES" sz="900" dirty="0"/>
              <a:t> </a:t>
            </a:r>
            <a:r>
              <a:rPr lang="es-ES" sz="900" dirty="0" err="1"/>
              <a:t>Bone</a:t>
            </a:r>
            <a:r>
              <a:rPr lang="es-ES" sz="900" dirty="0"/>
              <a:t> </a:t>
            </a:r>
            <a:r>
              <a:rPr lang="es-ES" sz="900" dirty="0" err="1"/>
              <a:t>Metab</a:t>
            </a:r>
            <a:r>
              <a:rPr lang="es-ES" sz="900" dirty="0"/>
              <a:t>. 12.2 (2015): 183–187. PMC. Web. 11 </a:t>
            </a:r>
            <a:r>
              <a:rPr lang="es-ES" sz="900" dirty="0" err="1"/>
              <a:t>Apr</a:t>
            </a:r>
            <a:r>
              <a:rPr lang="es-ES" sz="900" dirty="0"/>
              <a:t>. 2016.</a:t>
            </a:r>
          </a:p>
          <a:p>
            <a:pPr marL="114300" indent="0">
              <a:buNone/>
            </a:pPr>
            <a:r>
              <a:rPr lang="es-ES" sz="900" dirty="0"/>
              <a:t>12. </a:t>
            </a:r>
            <a:r>
              <a:rPr lang="es-ES" sz="900" dirty="0" err="1"/>
              <a:t>Rosenlicht</a:t>
            </a:r>
            <a:r>
              <a:rPr lang="es-ES" sz="900" dirty="0"/>
              <a:t> JL. </a:t>
            </a:r>
            <a:r>
              <a:rPr lang="es-ES" sz="900" dirty="0" err="1"/>
              <a:t>Indications</a:t>
            </a:r>
            <a:r>
              <a:rPr lang="es-ES" sz="900" dirty="0"/>
              <a:t> and </a:t>
            </a:r>
            <a:r>
              <a:rPr lang="es-ES" sz="900" dirty="0" err="1"/>
              <a:t>contraindications</a:t>
            </a:r>
            <a:r>
              <a:rPr lang="es-ES" sz="900" dirty="0"/>
              <a:t> </a:t>
            </a:r>
            <a:r>
              <a:rPr lang="es-ES" sz="900" dirty="0" err="1"/>
              <a:t>for</a:t>
            </a:r>
            <a:r>
              <a:rPr lang="es-ES" sz="900" dirty="0"/>
              <a:t> </a:t>
            </a:r>
            <a:r>
              <a:rPr lang="es-ES" sz="900" dirty="0" err="1"/>
              <a:t>sinus</a:t>
            </a:r>
            <a:r>
              <a:rPr lang="es-ES" sz="900" dirty="0"/>
              <a:t> </a:t>
            </a:r>
            <a:r>
              <a:rPr lang="es-ES" sz="900" dirty="0" err="1"/>
              <a:t>grafting</a:t>
            </a:r>
            <a:r>
              <a:rPr lang="es-ES" sz="900" dirty="0"/>
              <a:t>. En: Jensen OT, ed. </a:t>
            </a:r>
            <a:r>
              <a:rPr lang="es-ES" sz="900" dirty="0" err="1"/>
              <a:t>The</a:t>
            </a:r>
            <a:r>
              <a:rPr lang="es-ES" sz="900" dirty="0"/>
              <a:t> </a:t>
            </a:r>
            <a:r>
              <a:rPr lang="es-ES" sz="900" dirty="0" err="1"/>
              <a:t>sinus</a:t>
            </a:r>
            <a:r>
              <a:rPr lang="es-ES" sz="900" dirty="0"/>
              <a:t> </a:t>
            </a:r>
            <a:r>
              <a:rPr lang="es-ES" sz="900" dirty="0" err="1"/>
              <a:t>bone</a:t>
            </a:r>
            <a:r>
              <a:rPr lang="es-ES" sz="900" dirty="0"/>
              <a:t> </a:t>
            </a:r>
            <a:r>
              <a:rPr lang="es-ES" sz="900" dirty="0" err="1"/>
              <a:t>graft</a:t>
            </a:r>
            <a:r>
              <a:rPr lang="es-ES" sz="900" dirty="0"/>
              <a:t>. Chicago: </a:t>
            </a:r>
            <a:r>
              <a:rPr lang="es-ES" sz="900" dirty="0" err="1"/>
              <a:t>Quintessence</a:t>
            </a:r>
            <a:r>
              <a:rPr lang="es-ES" sz="900" dirty="0"/>
              <a:t>; 1999. p.7-15.</a:t>
            </a:r>
          </a:p>
          <a:p>
            <a:pPr marL="114300" indent="0">
              <a:buNone/>
            </a:pPr>
            <a:r>
              <a:rPr lang="en-US" sz="900" dirty="0"/>
              <a:t>13. </a:t>
            </a:r>
            <a:r>
              <a:rPr lang="en-US" sz="900" dirty="0" err="1"/>
              <a:t>Fugazzotto</a:t>
            </a:r>
            <a:r>
              <a:rPr lang="en-US" sz="900" dirty="0"/>
              <a:t> P, De Paoli S. Sinus floor augmentation at the time of </a:t>
            </a:r>
            <a:r>
              <a:rPr lang="en-US" sz="900" dirty="0" err="1"/>
              <a:t>maxilary</a:t>
            </a:r>
            <a:r>
              <a:rPr lang="en-US" sz="900" dirty="0"/>
              <a:t> molar extraction: </a:t>
            </a:r>
            <a:r>
              <a:rPr lang="en-US" sz="900" dirty="0" err="1"/>
              <a:t>succes</a:t>
            </a:r>
            <a:r>
              <a:rPr lang="en-US" sz="900" dirty="0"/>
              <a:t> and </a:t>
            </a:r>
            <a:r>
              <a:rPr lang="en-US" sz="900" dirty="0" err="1"/>
              <a:t>faliure</a:t>
            </a:r>
            <a:r>
              <a:rPr lang="en-US" sz="900" dirty="0"/>
              <a:t> rates of 137 implants in function for up to 3 </a:t>
            </a:r>
            <a:r>
              <a:rPr lang="es-ES" sz="900" dirty="0" err="1"/>
              <a:t>years</a:t>
            </a:r>
            <a:r>
              <a:rPr lang="es-ES" sz="900" dirty="0"/>
              <a:t>. J </a:t>
            </a:r>
            <a:r>
              <a:rPr lang="es-ES" sz="900" dirty="0" err="1"/>
              <a:t>Periodontol</a:t>
            </a:r>
            <a:r>
              <a:rPr lang="es-ES" sz="900" dirty="0"/>
              <a:t>. 2002;73:39-44.</a:t>
            </a:r>
          </a:p>
          <a:p>
            <a:pPr marL="114300" indent="0">
              <a:buNone/>
            </a:pPr>
            <a:r>
              <a:rPr lang="es-ES" sz="900" dirty="0"/>
              <a:t>14. Sánchez EI, López‐Quiles J. Nuevas tendencias en elevación de seno maxilar. Gaceta dental. 2009; 205: 142‐146.</a:t>
            </a:r>
          </a:p>
          <a:p>
            <a:pPr marL="114300" indent="0">
              <a:buNone/>
            </a:pPr>
            <a:r>
              <a:rPr lang="en-US" sz="900" dirty="0"/>
              <a:t>15. </a:t>
            </a:r>
            <a:r>
              <a:rPr lang="en-US" sz="900" dirty="0" err="1"/>
              <a:t>Aghaloo</a:t>
            </a:r>
            <a:r>
              <a:rPr lang="en-US" sz="900" dirty="0"/>
              <a:t> TL, Moy PK. Which hard tissue augmentation techniques are the most successful in furnishing bony support for Implant placement?. </a:t>
            </a:r>
            <a:r>
              <a:rPr lang="en-US" sz="900" dirty="0" err="1"/>
              <a:t>Int</a:t>
            </a:r>
            <a:r>
              <a:rPr lang="en-US" sz="900" dirty="0"/>
              <a:t> J Oral </a:t>
            </a:r>
            <a:r>
              <a:rPr lang="en-US" sz="900" dirty="0" err="1"/>
              <a:t>Maxillofac</a:t>
            </a:r>
            <a:r>
              <a:rPr lang="en-US" sz="900" dirty="0"/>
              <a:t> Implants. 2007; 22 (</a:t>
            </a:r>
            <a:r>
              <a:rPr lang="en-US" sz="900" dirty="0" err="1"/>
              <a:t>Suppl</a:t>
            </a:r>
            <a:r>
              <a:rPr lang="en-US" sz="900" dirty="0"/>
              <a:t>): 49‐70.</a:t>
            </a:r>
          </a:p>
          <a:p>
            <a:pPr marL="114300" indent="0">
              <a:buNone/>
            </a:pPr>
            <a:r>
              <a:rPr lang="en-US" sz="900" dirty="0"/>
              <a:t>16. Block MS, Kent JN. Maxillary sinus grafting for totally and partially edentulous patients. J Am Dent </a:t>
            </a:r>
            <a:r>
              <a:rPr lang="en-US" sz="900" dirty="0" err="1"/>
              <a:t>Assoc</a:t>
            </a:r>
            <a:r>
              <a:rPr lang="en-US" sz="900" dirty="0"/>
              <a:t> 1993; 124: 139-43</a:t>
            </a:r>
          </a:p>
          <a:p>
            <a:pPr marL="114300" indent="0">
              <a:buNone/>
            </a:pPr>
            <a:endParaRPr lang="es-ES" sz="900" dirty="0"/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/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646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619877" y="1916832"/>
            <a:ext cx="2872003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8796" y="3068960"/>
            <a:ext cx="396044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890290"/>
            <a:ext cx="8507288" cy="4373563"/>
          </a:xfrm>
        </p:spPr>
        <p:txBody>
          <a:bodyPr/>
          <a:lstStyle/>
          <a:p>
            <a:r>
              <a:rPr lang="es-ES" dirty="0" smtClean="0"/>
              <a:t>Técnica </a:t>
            </a:r>
            <a:r>
              <a:rPr lang="es-ES" dirty="0"/>
              <a:t>quirúrgica </a:t>
            </a:r>
            <a:r>
              <a:rPr lang="es-ES" dirty="0" smtClean="0"/>
              <a:t>indicada cuando no </a:t>
            </a:r>
            <a:r>
              <a:rPr lang="es-ES" dirty="0"/>
              <a:t>es posible colocar implantes </a:t>
            </a:r>
            <a:r>
              <a:rPr lang="es-ES" dirty="0" smtClean="0"/>
              <a:t>en la cresta ósea posterior </a:t>
            </a:r>
            <a:r>
              <a:rPr lang="es-ES" dirty="0" err="1" smtClean="0"/>
              <a:t>edéntula</a:t>
            </a:r>
            <a:r>
              <a:rPr lang="es-ES" dirty="0" smtClean="0"/>
              <a:t> del maxilar superior </a:t>
            </a:r>
            <a:r>
              <a:rPr lang="es-ES" dirty="0"/>
              <a:t>por la presencia de un volumen óseo </a:t>
            </a:r>
            <a:r>
              <a:rPr lang="es-ES" dirty="0" smtClean="0"/>
              <a:t>insuficiente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79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381528"/>
              </p:ext>
            </p:extLst>
          </p:nvPr>
        </p:nvGraphicFramePr>
        <p:xfrm>
          <a:off x="457200" y="1752600"/>
          <a:ext cx="8229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5536" y="5949280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1. </a:t>
            </a:r>
            <a:r>
              <a:rPr lang="es-ES" sz="1100" dirty="0" err="1"/>
              <a:t>Runzer</a:t>
            </a:r>
            <a:r>
              <a:rPr lang="es-ES" sz="1100" dirty="0"/>
              <a:t>-Colmenares ED, </a:t>
            </a:r>
            <a:r>
              <a:rPr lang="es-ES" sz="1100" dirty="0" err="1"/>
              <a:t>Arrascue-Dulanto</a:t>
            </a:r>
            <a:r>
              <a:rPr lang="es-ES" sz="1100" dirty="0"/>
              <a:t> MV, </a:t>
            </a:r>
            <a:r>
              <a:rPr lang="es-ES" sz="1100" dirty="0" err="1"/>
              <a:t>Ccahuana</a:t>
            </a:r>
            <a:r>
              <a:rPr lang="es-ES" sz="1100" dirty="0"/>
              <a:t>-Vásquez VZ. Levantamiento del piso de seno maxilar mediante la técnica de </a:t>
            </a:r>
            <a:r>
              <a:rPr lang="es-ES" sz="1100" dirty="0" err="1"/>
              <a:t>osteótomos</a:t>
            </a:r>
            <a:r>
              <a:rPr lang="es-ES" sz="1100" dirty="0"/>
              <a:t>: reporte de caso. </a:t>
            </a:r>
            <a:r>
              <a:rPr lang="es-ES" sz="1100" dirty="0" err="1"/>
              <a:t>Rev</a:t>
            </a:r>
            <a:r>
              <a:rPr lang="es-ES" sz="1100" dirty="0"/>
              <a:t> </a:t>
            </a:r>
            <a:r>
              <a:rPr lang="es-ES" sz="1100" dirty="0" err="1"/>
              <a:t>Estomatol</a:t>
            </a:r>
            <a:r>
              <a:rPr lang="es-ES" sz="1100" dirty="0"/>
              <a:t> Herediana. 2011; 21(3):150-154</a:t>
            </a:r>
            <a:endParaRPr lang="en-US" sz="1100" dirty="0"/>
          </a:p>
          <a:p>
            <a:pPr algn="ctr"/>
            <a:r>
              <a:rPr lang="en-US" sz="1100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Introducción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Anatomía </a:t>
            </a:r>
          </a:p>
          <a:p>
            <a:pPr lvl="1"/>
            <a:r>
              <a:rPr lang="es-ES" dirty="0" smtClean="0"/>
              <a:t>Relación </a:t>
            </a:r>
            <a:r>
              <a:rPr lang="es-ES" dirty="0"/>
              <a:t>con piezas </a:t>
            </a:r>
            <a:r>
              <a:rPr lang="es-ES" dirty="0" smtClean="0"/>
              <a:t>dentales: 2PM, 1M y 2M</a:t>
            </a:r>
          </a:p>
          <a:p>
            <a:pPr lvl="1"/>
            <a:r>
              <a:rPr lang="es-ES" dirty="0" smtClean="0"/>
              <a:t>Forma piramidal </a:t>
            </a:r>
          </a:p>
          <a:p>
            <a:pPr lvl="1"/>
            <a:r>
              <a:rPr lang="es-ES" dirty="0" smtClean="0"/>
              <a:t>Meato nasal medio: Ostium </a:t>
            </a:r>
            <a:endParaRPr lang="es-ES" dirty="0"/>
          </a:p>
        </p:txBody>
      </p:sp>
      <p:pic>
        <p:nvPicPr>
          <p:cNvPr id="1026" name="Picture 2" descr="http://www.clinicabroch.com/wp-content/uploads/2014/09/ElevaSen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01" y="3573016"/>
            <a:ext cx="4705236" cy="22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602128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</a:t>
            </a:r>
            <a:r>
              <a:rPr lang="en-US" sz="1100" dirty="0" smtClean="0"/>
              <a:t>. Van </a:t>
            </a:r>
            <a:r>
              <a:rPr lang="en-US" sz="1100" dirty="0"/>
              <a:t>den Bergh JP. Anatomical aspects of sinus floor elevations. </a:t>
            </a:r>
            <a:r>
              <a:rPr lang="en-US" sz="1100" dirty="0" err="1"/>
              <a:t>Clin</a:t>
            </a:r>
            <a:r>
              <a:rPr lang="en-US" sz="1100" dirty="0"/>
              <a:t> Oral Implants Res. 2000 Jun; 11(3): 256-65.</a:t>
            </a:r>
            <a:endParaRPr lang="es-ES" sz="1100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84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114300" indent="0">
              <a:buNone/>
            </a:pPr>
            <a:r>
              <a:rPr lang="es-ES" dirty="0" smtClean="0"/>
              <a:t>Clasificación de </a:t>
            </a:r>
            <a:r>
              <a:rPr lang="es-ES" dirty="0" err="1" smtClean="0"/>
              <a:t>Misch</a:t>
            </a:r>
            <a:r>
              <a:rPr lang="es-ES" dirty="0" smtClean="0"/>
              <a:t> </a:t>
            </a:r>
          </a:p>
          <a:p>
            <a:r>
              <a:rPr lang="es-ES" dirty="0" smtClean="0"/>
              <a:t>En sentido vertical </a:t>
            </a:r>
          </a:p>
          <a:p>
            <a:pPr lvl="1"/>
            <a:r>
              <a:rPr lang="es-ES" dirty="0" smtClean="0"/>
              <a:t>Grado </a:t>
            </a:r>
            <a:r>
              <a:rPr lang="es-ES" dirty="0"/>
              <a:t>I          ≥ 12 mm</a:t>
            </a:r>
          </a:p>
          <a:p>
            <a:pPr lvl="1"/>
            <a:r>
              <a:rPr lang="es-ES" dirty="0"/>
              <a:t>Grado II         8 y 12 mm; </a:t>
            </a:r>
          </a:p>
          <a:p>
            <a:pPr lvl="1"/>
            <a:r>
              <a:rPr lang="es-ES" dirty="0"/>
              <a:t>Grado III        5 y 8 mm; </a:t>
            </a:r>
            <a:endParaRPr lang="es-ES" dirty="0" smtClean="0"/>
          </a:p>
          <a:p>
            <a:pPr lvl="1"/>
            <a:r>
              <a:rPr lang="es-ES" dirty="0" smtClean="0"/>
              <a:t>Grado </a:t>
            </a:r>
            <a:r>
              <a:rPr lang="es-ES" dirty="0"/>
              <a:t>IV       &lt; 5 mm</a:t>
            </a:r>
            <a:r>
              <a:rPr lang="es-ES" dirty="0" smtClean="0"/>
              <a:t>.</a:t>
            </a:r>
            <a:r>
              <a:rPr lang="es-ES" sz="2000" dirty="0"/>
              <a:t> </a:t>
            </a:r>
            <a:endParaRPr lang="es-ES" sz="2000" dirty="0" smtClean="0"/>
          </a:p>
          <a:p>
            <a:endParaRPr lang="es-ES" sz="2400" dirty="0" smtClean="0"/>
          </a:p>
          <a:p>
            <a:endParaRPr lang="es-ES" dirty="0"/>
          </a:p>
          <a:p>
            <a:endParaRPr lang="es-ES" sz="2400" dirty="0" smtClean="0"/>
          </a:p>
          <a:p>
            <a:endParaRPr lang="es-ES" dirty="0"/>
          </a:p>
          <a:p>
            <a:endParaRPr lang="es-ES" sz="2400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sentido </a:t>
            </a:r>
            <a:r>
              <a:rPr lang="es-ES" sz="2400" dirty="0" err="1"/>
              <a:t>bucopalatino</a:t>
            </a:r>
            <a:endParaRPr lang="es-ES" sz="2400" dirty="0"/>
          </a:p>
          <a:p>
            <a:pPr lvl="1"/>
            <a:r>
              <a:rPr lang="es-ES" dirty="0"/>
              <a:t>Tipo A        Dimensiones &gt; los 5 mm </a:t>
            </a:r>
          </a:p>
          <a:p>
            <a:pPr lvl="1"/>
            <a:r>
              <a:rPr lang="es-ES" dirty="0"/>
              <a:t>Tipo B         Dimensiones de 2,5 a 5 mm.</a:t>
            </a:r>
          </a:p>
          <a:p>
            <a:pPr lvl="1"/>
            <a:endParaRPr lang="es-ES" dirty="0"/>
          </a:p>
        </p:txBody>
      </p:sp>
      <p:pic>
        <p:nvPicPr>
          <p:cNvPr id="11266" name="Picture 2" descr="https://encrypted-tbn0.gstatic.com/images?q=tbn:ANd9GcRj7SOItSOjLvjwYgazMR2YKeiEpKT1qCRtNq-MABSlkf5HI8C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5165812"/>
            <a:ext cx="4437674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0.gstatic.com/images?q=tbn:ANd9GcRj7SOItSOjLvjwYgazMR2YKeiEpKT1qCRtNq-MABSlkf5HI8C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06326" y="5165812"/>
            <a:ext cx="4437674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288414" y="3140968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2327601" y="3501008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2362853" y="3876149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6046388" y="3429000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6072342" y="2741101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2282724" y="2780928"/>
            <a:ext cx="40894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07504" y="4227092"/>
            <a:ext cx="903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3.Misch </a:t>
            </a:r>
            <a:r>
              <a:rPr lang="es-ES" sz="1100" dirty="0"/>
              <a:t>CE. </a:t>
            </a:r>
            <a:r>
              <a:rPr lang="es-ES" sz="1100" dirty="0" err="1"/>
              <a:t>Maxillary</a:t>
            </a:r>
            <a:r>
              <a:rPr lang="es-ES" sz="1100" dirty="0"/>
              <a:t> </a:t>
            </a:r>
            <a:r>
              <a:rPr lang="es-ES" sz="1100" dirty="0" err="1"/>
              <a:t>sinus</a:t>
            </a:r>
            <a:r>
              <a:rPr lang="es-ES" sz="1100" dirty="0"/>
              <a:t> </a:t>
            </a:r>
            <a:r>
              <a:rPr lang="es-ES" sz="1100" dirty="0" err="1"/>
              <a:t>augmentation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endosteal</a:t>
            </a:r>
            <a:r>
              <a:rPr lang="es-ES" sz="1100" dirty="0"/>
              <a:t> </a:t>
            </a:r>
            <a:r>
              <a:rPr lang="es-ES" sz="1100" dirty="0" err="1"/>
              <a:t>implants</a:t>
            </a:r>
            <a:r>
              <a:rPr lang="es-ES" sz="1100" dirty="0"/>
              <a:t>: </a:t>
            </a:r>
            <a:r>
              <a:rPr lang="es-ES" sz="1100" dirty="0" err="1" smtClean="0"/>
              <a:t>organized</a:t>
            </a:r>
            <a:r>
              <a:rPr lang="es-ES" sz="1100" dirty="0"/>
              <a:t> </a:t>
            </a:r>
            <a:r>
              <a:rPr lang="en-US" sz="1100" dirty="0" smtClean="0"/>
              <a:t>alternative </a:t>
            </a:r>
            <a:r>
              <a:rPr lang="en-US" sz="1100" dirty="0"/>
              <a:t>treatment plans. </a:t>
            </a:r>
            <a:r>
              <a:rPr lang="en-US" sz="1100" dirty="0" err="1"/>
              <a:t>Int</a:t>
            </a:r>
            <a:r>
              <a:rPr lang="en-US" sz="1100" dirty="0"/>
              <a:t> J Oral </a:t>
            </a:r>
            <a:r>
              <a:rPr lang="en-US" sz="1100" dirty="0" err="1"/>
              <a:t>Implantol</a:t>
            </a:r>
            <a:r>
              <a:rPr lang="en-US" sz="1100" dirty="0"/>
              <a:t>. 1987;4:49-58.</a:t>
            </a:r>
          </a:p>
          <a:p>
            <a:r>
              <a:rPr lang="it-IT" sz="1100" dirty="0"/>
              <a:t>4 Chiapasco M, Zaniboni M, Rimondini L. Dental implants placed in </a:t>
            </a:r>
            <a:r>
              <a:rPr lang="it-IT" sz="1100" dirty="0" smtClean="0"/>
              <a:t>grafted </a:t>
            </a:r>
            <a:r>
              <a:rPr lang="en-US" sz="1100" dirty="0" smtClean="0"/>
              <a:t>maxillary </a:t>
            </a:r>
            <a:r>
              <a:rPr lang="en-US" sz="1100" dirty="0"/>
              <a:t>sinuses: a retrospective analysis of clinical outcome according </a:t>
            </a:r>
            <a:r>
              <a:rPr lang="en-US" sz="1100" dirty="0" smtClean="0"/>
              <a:t>to the </a:t>
            </a:r>
            <a:r>
              <a:rPr lang="en-US" sz="1100" dirty="0"/>
              <a:t>initial clinical situation and a proposal of defect classification. </a:t>
            </a:r>
            <a:r>
              <a:rPr lang="en-US" sz="1100" dirty="0" err="1"/>
              <a:t>Clin</a:t>
            </a:r>
            <a:r>
              <a:rPr lang="en-US" sz="1100" dirty="0"/>
              <a:t> </a:t>
            </a:r>
            <a:r>
              <a:rPr lang="en-US" sz="1100" dirty="0" smtClean="0"/>
              <a:t>Oral </a:t>
            </a:r>
            <a:r>
              <a:rPr lang="es-ES" sz="1100" dirty="0" err="1" smtClean="0"/>
              <a:t>Implants</a:t>
            </a:r>
            <a:r>
              <a:rPr lang="es-ES" sz="1100" dirty="0" smtClean="0"/>
              <a:t> </a:t>
            </a:r>
            <a:r>
              <a:rPr lang="es-ES" sz="1100" dirty="0"/>
              <a:t>Res. 2008;19:416-28.</a:t>
            </a:r>
          </a:p>
        </p:txBody>
      </p:sp>
    </p:spTree>
    <p:extLst>
      <p:ext uri="{BB962C8B-B14F-4D97-AF65-F5344CB8AC3E}">
        <p14:creationId xmlns:p14="http://schemas.microsoft.com/office/powerpoint/2010/main" val="27740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Revisión bibliográfica sobre la elevación de seno de zonas posteriores en maxilares atrofiados </a:t>
            </a:r>
          </a:p>
          <a:p>
            <a:pPr lvl="1"/>
            <a:r>
              <a:rPr lang="es-ES" dirty="0" smtClean="0"/>
              <a:t>Comparar las diferentes técnicas </a:t>
            </a:r>
            <a:r>
              <a:rPr lang="es-ES" dirty="0" smtClean="0"/>
              <a:t>quirúrgicas </a:t>
            </a:r>
            <a:endParaRPr lang="es-ES" dirty="0" smtClean="0"/>
          </a:p>
          <a:p>
            <a:pPr lvl="1"/>
            <a:r>
              <a:rPr lang="es-ES" dirty="0" smtClean="0"/>
              <a:t>Estudiar </a:t>
            </a:r>
            <a:r>
              <a:rPr lang="es-ES" dirty="0"/>
              <a:t>c</a:t>
            </a:r>
            <a:r>
              <a:rPr lang="es-ES" dirty="0" smtClean="0"/>
              <a:t>uando colocar implantes inmediatos o diferidos </a:t>
            </a:r>
          </a:p>
          <a:p>
            <a:pPr lvl="1"/>
            <a:r>
              <a:rPr lang="es-ES" dirty="0" smtClean="0"/>
              <a:t>Comparar el éxito en la aplicación de diferentes tipos de relleno 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2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 Y MÉTODO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Método de revisión Bibliográfica.</a:t>
            </a:r>
          </a:p>
          <a:p>
            <a:r>
              <a:rPr lang="es-ES" dirty="0" smtClean="0"/>
              <a:t>Artículos extraídos de bases de datos: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 smtClean="0"/>
              <a:t>PUBMED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 smtClean="0"/>
              <a:t>MEDLINE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 smtClean="0"/>
              <a:t>SCIELO</a:t>
            </a:r>
          </a:p>
          <a:p>
            <a:r>
              <a:rPr lang="es-ES" dirty="0" smtClean="0"/>
              <a:t>Español e inglés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1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Resultados 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39399"/>
              </p:ext>
            </p:extLst>
          </p:nvPr>
        </p:nvGraphicFramePr>
        <p:xfrm>
          <a:off x="323528" y="1668339"/>
          <a:ext cx="8496944" cy="154463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49191"/>
                <a:gridCol w="6247753"/>
              </a:tblGrid>
              <a:tr h="386397">
                <a:tc>
                  <a:txBody>
                    <a:bodyPr/>
                    <a:lstStyle/>
                    <a:p>
                      <a:r>
                        <a:rPr lang="es-ES" dirty="0" smtClean="0"/>
                        <a:t>Autor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Resultado</a:t>
                      </a:r>
                      <a:endParaRPr lang="es-ES" dirty="0"/>
                    </a:p>
                  </a:txBody>
                  <a:tcPr/>
                </a:tc>
              </a:tr>
              <a:tr h="1053763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Mendoza, E (5)</a:t>
                      </a:r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0">
                        <a:buFont typeface="Arial" pitchFamily="34" charset="0"/>
                        <a:buNone/>
                      </a:pPr>
                      <a:r>
                        <a:rPr lang="es-ES" sz="1400" kern="1200" baseline="0" dirty="0" smtClean="0"/>
                        <a:t>Técnicas quirúrgicas </a:t>
                      </a:r>
                    </a:p>
                    <a:p>
                      <a:pPr marL="114300" indent="0">
                        <a:buFont typeface="Arial" pitchFamily="34" charset="0"/>
                        <a:buNone/>
                      </a:pPr>
                      <a:r>
                        <a:rPr lang="es-ES" sz="1400" kern="1200" baseline="0" dirty="0" smtClean="0"/>
                        <a:t>Elevación del piso del seno maxilar</a:t>
                      </a:r>
                    </a:p>
                    <a:p>
                      <a:pPr lvl="1"/>
                      <a:r>
                        <a:rPr lang="es-ES" sz="1400" kern="1200" baseline="0" dirty="0" smtClean="0"/>
                        <a:t>Abordaje a través de ventana lateral del seno maxilar </a:t>
                      </a:r>
                    </a:p>
                    <a:p>
                      <a:pPr lvl="1"/>
                      <a:r>
                        <a:rPr lang="es-ES" sz="1400" kern="1200" baseline="0" dirty="0" smtClean="0"/>
                        <a:t>Abordaje a través del reborde alveolar.</a:t>
                      </a:r>
                    </a:p>
                    <a:p>
                      <a:pPr marL="0" lvl="0" indent="0">
                        <a:buNone/>
                      </a:pPr>
                      <a:endParaRPr lang="es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19922" r="40313" b="51953"/>
          <a:stretch/>
        </p:blipFill>
        <p:spPr bwMode="auto">
          <a:xfrm>
            <a:off x="4712320" y="4005064"/>
            <a:ext cx="1728192" cy="176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4" t="48047" r="40313" b="23828"/>
          <a:stretch/>
        </p:blipFill>
        <p:spPr bwMode="auto">
          <a:xfrm>
            <a:off x="6425108" y="4005064"/>
            <a:ext cx="1803896" cy="183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drpiergallo.com/wp-content/uploads/2013/01/fondo-elevacionsenomaxil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11736"/>
            <a:ext cx="2677438" cy="17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1478</TotalTime>
  <Words>1362</Words>
  <Application>Microsoft Office PowerPoint</Application>
  <PresentationFormat>Presentación en pantalla (4:3)</PresentationFormat>
  <Paragraphs>224</Paragraphs>
  <Slides>20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Boticario</vt:lpstr>
      <vt:lpstr>Cirugía preprotética:</vt:lpstr>
      <vt:lpstr>ÍNDICE</vt:lpstr>
      <vt:lpstr>Resumen </vt:lpstr>
      <vt:lpstr>Introducción </vt:lpstr>
      <vt:lpstr>Introducción  </vt:lpstr>
      <vt:lpstr>Introducción</vt:lpstr>
      <vt:lpstr>Objetivos </vt:lpstr>
      <vt:lpstr>MATERIAL Y MÉTODO</vt:lpstr>
      <vt:lpstr>Resultados </vt:lpstr>
      <vt:lpstr>Resultados </vt:lpstr>
      <vt:lpstr>Resultados </vt:lpstr>
      <vt:lpstr>Resultados </vt:lpstr>
      <vt:lpstr>Discusión </vt:lpstr>
      <vt:lpstr>Discusión </vt:lpstr>
      <vt:lpstr>Discusión</vt:lpstr>
      <vt:lpstr>Discusión </vt:lpstr>
      <vt:lpstr>Discusión</vt:lpstr>
      <vt:lpstr>Discusión </vt:lpstr>
      <vt:lpstr>Conclusiones </vt:lpstr>
      <vt:lpstr>Bibliografía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Cirugía preprotética:</dc:title>
  <dc:creator>mª angeles</dc:creator>
  <cp:lastModifiedBy>mª angeles</cp:lastModifiedBy>
  <cp:revision>73</cp:revision>
  <dcterms:created xsi:type="dcterms:W3CDTF">2016-04-23T15:26:42Z</dcterms:created>
  <dcterms:modified xsi:type="dcterms:W3CDTF">2016-05-10T06:39:01Z</dcterms:modified>
</cp:coreProperties>
</file>