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9" r:id="rId4"/>
    <p:sldId id="270" r:id="rId5"/>
    <p:sldId id="281" r:id="rId6"/>
    <p:sldId id="284" r:id="rId7"/>
    <p:sldId id="285" r:id="rId8"/>
    <p:sldId id="282" r:id="rId9"/>
    <p:sldId id="267" r:id="rId10"/>
    <p:sldId id="286" r:id="rId11"/>
    <p:sldId id="268" r:id="rId12"/>
    <p:sldId id="261" r:id="rId13"/>
    <p:sldId id="260" r:id="rId14"/>
    <p:sldId id="262" r:id="rId15"/>
    <p:sldId id="273" r:id="rId16"/>
    <p:sldId id="288" r:id="rId17"/>
    <p:sldId id="289" r:id="rId18"/>
    <p:sldId id="263" r:id="rId19"/>
    <p:sldId id="287" r:id="rId20"/>
    <p:sldId id="275" r:id="rId21"/>
    <p:sldId id="278" r:id="rId22"/>
    <p:sldId id="264" r:id="rId23"/>
    <p:sldId id="279" r:id="rId24"/>
    <p:sldId id="280" r:id="rId25"/>
    <p:sldId id="26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5FB8E-F86C-4880-9B28-E9D9E25F969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FFD5DA-F1D2-46BD-BB60-2339963C2310}">
      <dgm:prSet phldrT="[Texto]"/>
      <dgm:spPr/>
      <dgm:t>
        <a:bodyPr/>
        <a:lstStyle/>
        <a:p>
          <a:r>
            <a:rPr lang="es-ES" dirty="0" smtClean="0"/>
            <a:t>Fracaso temprano</a:t>
          </a:r>
          <a:endParaRPr lang="es-ES" dirty="0"/>
        </a:p>
      </dgm:t>
    </dgm:pt>
    <dgm:pt modelId="{F237EA48-05FC-41D9-862B-19FE2F7B4D66}" type="parTrans" cxnId="{936EE50E-A5A1-412F-9AF6-3C65328D8702}">
      <dgm:prSet/>
      <dgm:spPr/>
      <dgm:t>
        <a:bodyPr/>
        <a:lstStyle/>
        <a:p>
          <a:endParaRPr lang="es-ES"/>
        </a:p>
      </dgm:t>
    </dgm:pt>
    <dgm:pt modelId="{9BE9A9FC-C8BA-487C-ACCE-8ACF7348C224}" type="sibTrans" cxnId="{936EE50E-A5A1-412F-9AF6-3C65328D8702}">
      <dgm:prSet/>
      <dgm:spPr/>
      <dgm:t>
        <a:bodyPr/>
        <a:lstStyle/>
        <a:p>
          <a:endParaRPr lang="es-ES"/>
        </a:p>
      </dgm:t>
    </dgm:pt>
    <dgm:pt modelId="{B58709DC-705D-4481-8E99-E0E9E3A8F71C}">
      <dgm:prSet phldrT="[Texto]"/>
      <dgm:spPr/>
      <dgm:t>
        <a:bodyPr/>
        <a:lstStyle/>
        <a:p>
          <a:r>
            <a:rPr lang="es-ES" dirty="0" smtClean="0"/>
            <a:t>Fracaso tardío</a:t>
          </a:r>
          <a:endParaRPr lang="es-ES" dirty="0"/>
        </a:p>
      </dgm:t>
    </dgm:pt>
    <dgm:pt modelId="{F0479713-BB12-402D-8401-A0039251919D}" type="sibTrans" cxnId="{23998951-F7B0-4250-BB3E-368234F6EEA7}">
      <dgm:prSet/>
      <dgm:spPr/>
      <dgm:t>
        <a:bodyPr/>
        <a:lstStyle/>
        <a:p>
          <a:endParaRPr lang="es-ES"/>
        </a:p>
      </dgm:t>
    </dgm:pt>
    <dgm:pt modelId="{4BC1AD82-9FD0-46E9-A6AB-8CA206FCE1C0}" type="parTrans" cxnId="{23998951-F7B0-4250-BB3E-368234F6EEA7}">
      <dgm:prSet/>
      <dgm:spPr/>
      <dgm:t>
        <a:bodyPr/>
        <a:lstStyle/>
        <a:p>
          <a:endParaRPr lang="es-ES"/>
        </a:p>
      </dgm:t>
    </dgm:pt>
    <dgm:pt modelId="{32BFE9D2-03D6-4722-8BDA-DA64A0309630}" type="pres">
      <dgm:prSet presAssocID="{4D45FB8E-F86C-4880-9B28-E9D9E25F969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C70CB6-48FA-4074-9BE9-657419DA1E7C}" type="pres">
      <dgm:prSet presAssocID="{4D45FB8E-F86C-4880-9B28-E9D9E25F9694}" presName="cycle" presStyleCnt="0"/>
      <dgm:spPr/>
    </dgm:pt>
    <dgm:pt modelId="{B73A8FBA-CCDA-4EB5-ACD0-F6BF61279A3E}" type="pres">
      <dgm:prSet presAssocID="{4D45FB8E-F86C-4880-9B28-E9D9E25F9694}" presName="centerShape" presStyleCnt="0"/>
      <dgm:spPr/>
    </dgm:pt>
    <dgm:pt modelId="{2EAA7AF1-82E0-4B44-8242-4C0AB6EBC204}" type="pres">
      <dgm:prSet presAssocID="{4D45FB8E-F86C-4880-9B28-E9D9E25F9694}" presName="connSite" presStyleLbl="node1" presStyleIdx="0" presStyleCnt="3"/>
      <dgm:spPr/>
    </dgm:pt>
    <dgm:pt modelId="{282FC1E4-A1F0-4D69-AB37-6760841F2DC0}" type="pres">
      <dgm:prSet presAssocID="{4D45FB8E-F86C-4880-9B28-E9D9E25F9694}" presName="visible" presStyleLbl="node1" presStyleIdx="0" presStyleCnt="3"/>
      <dgm:spPr/>
    </dgm:pt>
    <dgm:pt modelId="{CED83883-5D53-4C59-9F70-F134BE766234}" type="pres">
      <dgm:prSet presAssocID="{F237EA48-05FC-41D9-862B-19FE2F7B4D66}" presName="Name25" presStyleLbl="parChTrans1D1" presStyleIdx="0" presStyleCnt="2"/>
      <dgm:spPr/>
      <dgm:t>
        <a:bodyPr/>
        <a:lstStyle/>
        <a:p>
          <a:endParaRPr lang="es-ES"/>
        </a:p>
      </dgm:t>
    </dgm:pt>
    <dgm:pt modelId="{DB0A8E26-8523-4F80-B475-4B76F5D88006}" type="pres">
      <dgm:prSet presAssocID="{06FFD5DA-F1D2-46BD-BB60-2339963C2310}" presName="node" presStyleCnt="0"/>
      <dgm:spPr/>
    </dgm:pt>
    <dgm:pt modelId="{99877397-C266-48F7-87EE-EB83C8AF63EA}" type="pres">
      <dgm:prSet presAssocID="{06FFD5DA-F1D2-46BD-BB60-2339963C2310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2C33C0-2EED-4AA6-A859-BE8DE7C0764A}" type="pres">
      <dgm:prSet presAssocID="{06FFD5DA-F1D2-46BD-BB60-2339963C231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7076AB-134A-45BF-B624-B1396992E29A}" type="pres">
      <dgm:prSet presAssocID="{4BC1AD82-9FD0-46E9-A6AB-8CA206FCE1C0}" presName="Name25" presStyleLbl="parChTrans1D1" presStyleIdx="1" presStyleCnt="2"/>
      <dgm:spPr/>
      <dgm:t>
        <a:bodyPr/>
        <a:lstStyle/>
        <a:p>
          <a:endParaRPr lang="es-ES"/>
        </a:p>
      </dgm:t>
    </dgm:pt>
    <dgm:pt modelId="{8542ECF9-D4D0-4684-9850-337F2AD0694E}" type="pres">
      <dgm:prSet presAssocID="{B58709DC-705D-4481-8E99-E0E9E3A8F71C}" presName="node" presStyleCnt="0"/>
      <dgm:spPr/>
    </dgm:pt>
    <dgm:pt modelId="{247E4FDC-DD0A-445D-8395-8B0DEAF3E870}" type="pres">
      <dgm:prSet presAssocID="{B58709DC-705D-4481-8E99-E0E9E3A8F71C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9678D2-7437-4AD9-B145-F50D5AA8029A}" type="pres">
      <dgm:prSet presAssocID="{B58709DC-705D-4481-8E99-E0E9E3A8F71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F45A14-7BCB-4153-9776-BEEA51EEE6FB}" type="presOf" srcId="{F237EA48-05FC-41D9-862B-19FE2F7B4D66}" destId="{CED83883-5D53-4C59-9F70-F134BE766234}" srcOrd="0" destOrd="0" presId="urn:microsoft.com/office/officeart/2005/8/layout/radial2"/>
    <dgm:cxn modelId="{63369955-0030-4981-9C61-81FB60EC355D}" type="presOf" srcId="{4D45FB8E-F86C-4880-9B28-E9D9E25F9694}" destId="{32BFE9D2-03D6-4722-8BDA-DA64A0309630}" srcOrd="0" destOrd="0" presId="urn:microsoft.com/office/officeart/2005/8/layout/radial2"/>
    <dgm:cxn modelId="{936EE50E-A5A1-412F-9AF6-3C65328D8702}" srcId="{4D45FB8E-F86C-4880-9B28-E9D9E25F9694}" destId="{06FFD5DA-F1D2-46BD-BB60-2339963C2310}" srcOrd="0" destOrd="0" parTransId="{F237EA48-05FC-41D9-862B-19FE2F7B4D66}" sibTransId="{9BE9A9FC-C8BA-487C-ACCE-8ACF7348C224}"/>
    <dgm:cxn modelId="{23998951-F7B0-4250-BB3E-368234F6EEA7}" srcId="{4D45FB8E-F86C-4880-9B28-E9D9E25F9694}" destId="{B58709DC-705D-4481-8E99-E0E9E3A8F71C}" srcOrd="1" destOrd="0" parTransId="{4BC1AD82-9FD0-46E9-A6AB-8CA206FCE1C0}" sibTransId="{F0479713-BB12-402D-8401-A0039251919D}"/>
    <dgm:cxn modelId="{310FAC99-26D5-4468-9165-C6A59894F2D5}" type="presOf" srcId="{4BC1AD82-9FD0-46E9-A6AB-8CA206FCE1C0}" destId="{4D7076AB-134A-45BF-B624-B1396992E29A}" srcOrd="0" destOrd="0" presId="urn:microsoft.com/office/officeart/2005/8/layout/radial2"/>
    <dgm:cxn modelId="{B13A83AA-976B-483F-B8AD-79C5AB2884FF}" type="presOf" srcId="{B58709DC-705D-4481-8E99-E0E9E3A8F71C}" destId="{247E4FDC-DD0A-445D-8395-8B0DEAF3E870}" srcOrd="0" destOrd="0" presId="urn:microsoft.com/office/officeart/2005/8/layout/radial2"/>
    <dgm:cxn modelId="{14279249-D877-4A25-B65C-06D17F4C6DEF}" type="presOf" srcId="{06FFD5DA-F1D2-46BD-BB60-2339963C2310}" destId="{99877397-C266-48F7-87EE-EB83C8AF63EA}" srcOrd="0" destOrd="0" presId="urn:microsoft.com/office/officeart/2005/8/layout/radial2"/>
    <dgm:cxn modelId="{54BFF47E-A71F-4A89-B16B-AB674BFC11AA}" type="presParOf" srcId="{32BFE9D2-03D6-4722-8BDA-DA64A0309630}" destId="{FDC70CB6-48FA-4074-9BE9-657419DA1E7C}" srcOrd="0" destOrd="0" presId="urn:microsoft.com/office/officeart/2005/8/layout/radial2"/>
    <dgm:cxn modelId="{D314887F-A155-4263-90B5-742A293B81EC}" type="presParOf" srcId="{FDC70CB6-48FA-4074-9BE9-657419DA1E7C}" destId="{B73A8FBA-CCDA-4EB5-ACD0-F6BF61279A3E}" srcOrd="0" destOrd="0" presId="urn:microsoft.com/office/officeart/2005/8/layout/radial2"/>
    <dgm:cxn modelId="{A0D5B947-DD4B-49FF-B3F1-74D4BF360DD3}" type="presParOf" srcId="{B73A8FBA-CCDA-4EB5-ACD0-F6BF61279A3E}" destId="{2EAA7AF1-82E0-4B44-8242-4C0AB6EBC204}" srcOrd="0" destOrd="0" presId="urn:microsoft.com/office/officeart/2005/8/layout/radial2"/>
    <dgm:cxn modelId="{79471211-03B5-473A-A7AD-6FE278F61EC8}" type="presParOf" srcId="{B73A8FBA-CCDA-4EB5-ACD0-F6BF61279A3E}" destId="{282FC1E4-A1F0-4D69-AB37-6760841F2DC0}" srcOrd="1" destOrd="0" presId="urn:microsoft.com/office/officeart/2005/8/layout/radial2"/>
    <dgm:cxn modelId="{CFE586C9-DDAA-415C-9D1A-26E423743E95}" type="presParOf" srcId="{FDC70CB6-48FA-4074-9BE9-657419DA1E7C}" destId="{CED83883-5D53-4C59-9F70-F134BE766234}" srcOrd="1" destOrd="0" presId="urn:microsoft.com/office/officeart/2005/8/layout/radial2"/>
    <dgm:cxn modelId="{51CB1EDF-0E9C-4E22-A5AA-44AC3FF07A06}" type="presParOf" srcId="{FDC70CB6-48FA-4074-9BE9-657419DA1E7C}" destId="{DB0A8E26-8523-4F80-B475-4B76F5D88006}" srcOrd="2" destOrd="0" presId="urn:microsoft.com/office/officeart/2005/8/layout/radial2"/>
    <dgm:cxn modelId="{480FF81E-8166-46CA-BE78-30F92AA2B84C}" type="presParOf" srcId="{DB0A8E26-8523-4F80-B475-4B76F5D88006}" destId="{99877397-C266-48F7-87EE-EB83C8AF63EA}" srcOrd="0" destOrd="0" presId="urn:microsoft.com/office/officeart/2005/8/layout/radial2"/>
    <dgm:cxn modelId="{D9EBF541-82D0-4EEB-878A-3A12D54743E5}" type="presParOf" srcId="{DB0A8E26-8523-4F80-B475-4B76F5D88006}" destId="{192C33C0-2EED-4AA6-A859-BE8DE7C0764A}" srcOrd="1" destOrd="0" presId="urn:microsoft.com/office/officeart/2005/8/layout/radial2"/>
    <dgm:cxn modelId="{D389AD6F-3844-42F8-9174-A76392FE8005}" type="presParOf" srcId="{FDC70CB6-48FA-4074-9BE9-657419DA1E7C}" destId="{4D7076AB-134A-45BF-B624-B1396992E29A}" srcOrd="3" destOrd="0" presId="urn:microsoft.com/office/officeart/2005/8/layout/radial2"/>
    <dgm:cxn modelId="{60166A1B-CF52-4D95-B61F-9F1F5825F179}" type="presParOf" srcId="{FDC70CB6-48FA-4074-9BE9-657419DA1E7C}" destId="{8542ECF9-D4D0-4684-9850-337F2AD0694E}" srcOrd="4" destOrd="0" presId="urn:microsoft.com/office/officeart/2005/8/layout/radial2"/>
    <dgm:cxn modelId="{28F56B2D-4DCB-421D-B777-B7658FFE7F8F}" type="presParOf" srcId="{8542ECF9-D4D0-4684-9850-337F2AD0694E}" destId="{247E4FDC-DD0A-445D-8395-8B0DEAF3E870}" srcOrd="0" destOrd="0" presId="urn:microsoft.com/office/officeart/2005/8/layout/radial2"/>
    <dgm:cxn modelId="{EFFDD411-6188-494C-BB9B-2386EE07F338}" type="presParOf" srcId="{8542ECF9-D4D0-4684-9850-337F2AD0694E}" destId="{939678D2-7437-4AD9-B145-F50D5AA8029A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6C890-103B-421B-88C5-3CB1BE2666F3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BF0CF3-7A91-4ED5-B52B-5BE313DD289E}">
      <dgm:prSet phldrT="[Texto]" custT="1"/>
      <dgm:spPr/>
      <dgm:t>
        <a:bodyPr/>
        <a:lstStyle/>
        <a:p>
          <a:r>
            <a:rPr lang="es-ES" sz="1800" dirty="0" smtClean="0"/>
            <a:t>Complicaciones preoperatorias</a:t>
          </a:r>
          <a:endParaRPr lang="es-ES" sz="1800" dirty="0"/>
        </a:p>
      </dgm:t>
    </dgm:pt>
    <dgm:pt modelId="{64BCE0BC-36DE-425E-8E9A-66C11110D72A}" type="parTrans" cxnId="{157867AF-887E-4858-BD94-C443B9762AAD}">
      <dgm:prSet/>
      <dgm:spPr/>
      <dgm:t>
        <a:bodyPr/>
        <a:lstStyle/>
        <a:p>
          <a:endParaRPr lang="es-ES"/>
        </a:p>
      </dgm:t>
    </dgm:pt>
    <dgm:pt modelId="{43E668E8-13D4-410D-A304-BA248FF47C9F}" type="sibTrans" cxnId="{157867AF-887E-4858-BD94-C443B9762AAD}">
      <dgm:prSet/>
      <dgm:spPr/>
      <dgm:t>
        <a:bodyPr/>
        <a:lstStyle/>
        <a:p>
          <a:endParaRPr lang="es-ES"/>
        </a:p>
      </dgm:t>
    </dgm:pt>
    <dgm:pt modelId="{2D979F4E-357D-420B-8318-855FC3DF0E38}">
      <dgm:prSet phldrT="[Texto]" custT="1"/>
      <dgm:spPr/>
      <dgm:t>
        <a:bodyPr/>
        <a:lstStyle/>
        <a:p>
          <a:r>
            <a:rPr lang="es-ES" sz="1800" dirty="0" smtClean="0"/>
            <a:t>Complicaciones </a:t>
          </a:r>
          <a:r>
            <a:rPr lang="es-ES" sz="1800" dirty="0" err="1" smtClean="0"/>
            <a:t>intraoperatorias</a:t>
          </a:r>
          <a:r>
            <a:rPr lang="es-ES" sz="1800" dirty="0" smtClean="0"/>
            <a:t> </a:t>
          </a:r>
          <a:endParaRPr lang="es-ES" sz="1800" dirty="0"/>
        </a:p>
      </dgm:t>
    </dgm:pt>
    <dgm:pt modelId="{77E49B9B-0387-4965-B854-0EFB2866D141}" type="parTrans" cxnId="{3FA2D4FB-66ED-41F9-8AEE-D0F4ECDC98DE}">
      <dgm:prSet/>
      <dgm:spPr/>
      <dgm:t>
        <a:bodyPr/>
        <a:lstStyle/>
        <a:p>
          <a:endParaRPr lang="es-ES"/>
        </a:p>
      </dgm:t>
    </dgm:pt>
    <dgm:pt modelId="{C9914799-F54A-4C73-BE38-D0E7B515C792}" type="sibTrans" cxnId="{3FA2D4FB-66ED-41F9-8AEE-D0F4ECDC98DE}">
      <dgm:prSet/>
      <dgm:spPr/>
      <dgm:t>
        <a:bodyPr/>
        <a:lstStyle/>
        <a:p>
          <a:endParaRPr lang="es-ES"/>
        </a:p>
      </dgm:t>
    </dgm:pt>
    <dgm:pt modelId="{B64283D8-D114-4ABC-9E82-0BAE1DDD93F5}">
      <dgm:prSet phldrT="[Texto]" custT="1"/>
      <dgm:spPr/>
      <dgm:t>
        <a:bodyPr/>
        <a:lstStyle/>
        <a:p>
          <a:r>
            <a:rPr lang="es-ES" sz="1800" dirty="0" smtClean="0"/>
            <a:t>Complicaciones postoperatorias</a:t>
          </a:r>
          <a:endParaRPr lang="es-ES" sz="1100" dirty="0"/>
        </a:p>
      </dgm:t>
    </dgm:pt>
    <dgm:pt modelId="{E21C01B0-BF69-4389-B8A7-2C3D0029F4FD}" type="parTrans" cxnId="{69706805-1634-4576-BDAA-E6C801FFFF7C}">
      <dgm:prSet/>
      <dgm:spPr/>
      <dgm:t>
        <a:bodyPr/>
        <a:lstStyle/>
        <a:p>
          <a:endParaRPr lang="es-ES"/>
        </a:p>
      </dgm:t>
    </dgm:pt>
    <dgm:pt modelId="{74099B22-D511-48D8-86C5-3D3BE20B61ED}" type="sibTrans" cxnId="{69706805-1634-4576-BDAA-E6C801FFFF7C}">
      <dgm:prSet/>
      <dgm:spPr/>
      <dgm:t>
        <a:bodyPr/>
        <a:lstStyle/>
        <a:p>
          <a:endParaRPr lang="es-ES"/>
        </a:p>
      </dgm:t>
    </dgm:pt>
    <dgm:pt modelId="{37FC667E-DDC0-4B14-8886-7F41A6DA2E3C}" type="pres">
      <dgm:prSet presAssocID="{B896C890-103B-421B-88C5-3CB1BE2666F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A691F1-990E-4D5F-9BD8-2CFACD37AA50}" type="pres">
      <dgm:prSet presAssocID="{B896C890-103B-421B-88C5-3CB1BE2666F3}" presName="cycle" presStyleCnt="0"/>
      <dgm:spPr/>
    </dgm:pt>
    <dgm:pt modelId="{76E629FE-9EBA-4547-9391-EF265674C523}" type="pres">
      <dgm:prSet presAssocID="{B896C890-103B-421B-88C5-3CB1BE2666F3}" presName="centerShape" presStyleCnt="0"/>
      <dgm:spPr/>
    </dgm:pt>
    <dgm:pt modelId="{22189D35-2657-45BA-BBC4-E062CC9D4BDE}" type="pres">
      <dgm:prSet presAssocID="{B896C890-103B-421B-88C5-3CB1BE2666F3}" presName="connSite" presStyleLbl="node1" presStyleIdx="0" presStyleCnt="4"/>
      <dgm:spPr/>
    </dgm:pt>
    <dgm:pt modelId="{096ACFFE-20D8-4E06-8EE4-727CB445B388}" type="pres">
      <dgm:prSet presAssocID="{B896C890-103B-421B-88C5-3CB1BE2666F3}" presName="visible" presStyleLbl="node1" presStyleIdx="0" presStyleCnt="4"/>
      <dgm:spPr/>
      <dgm:t>
        <a:bodyPr/>
        <a:lstStyle/>
        <a:p>
          <a:endParaRPr lang="es-ES"/>
        </a:p>
      </dgm:t>
    </dgm:pt>
    <dgm:pt modelId="{33D45695-2FD9-45C7-935F-7F0E066916AC}" type="pres">
      <dgm:prSet presAssocID="{64BCE0BC-36DE-425E-8E9A-66C11110D72A}" presName="Name25" presStyleLbl="parChTrans1D1" presStyleIdx="0" presStyleCnt="3"/>
      <dgm:spPr/>
      <dgm:t>
        <a:bodyPr/>
        <a:lstStyle/>
        <a:p>
          <a:endParaRPr lang="es-ES"/>
        </a:p>
      </dgm:t>
    </dgm:pt>
    <dgm:pt modelId="{82DC5450-40B3-42B4-9644-05901FE242EA}" type="pres">
      <dgm:prSet presAssocID="{52BF0CF3-7A91-4ED5-B52B-5BE313DD289E}" presName="node" presStyleCnt="0"/>
      <dgm:spPr/>
    </dgm:pt>
    <dgm:pt modelId="{455902A1-4698-45BB-852C-A8CE83414F15}" type="pres">
      <dgm:prSet presAssocID="{52BF0CF3-7A91-4ED5-B52B-5BE313DD289E}" presName="parentNode" presStyleLbl="node1" presStyleIdx="1" presStyleCnt="4" custScaleX="217659" custLinFactNeighborX="63780" custLinFactNeighborY="-34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C4117-7E86-4E00-B446-07AF9375E46F}" type="pres">
      <dgm:prSet presAssocID="{52BF0CF3-7A91-4ED5-B52B-5BE313DD28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45011C-A913-4C73-8588-C7E62621D6C2}" type="pres">
      <dgm:prSet presAssocID="{77E49B9B-0387-4965-B854-0EFB2866D141}" presName="Name25" presStyleLbl="parChTrans1D1" presStyleIdx="1" presStyleCnt="3"/>
      <dgm:spPr/>
      <dgm:t>
        <a:bodyPr/>
        <a:lstStyle/>
        <a:p>
          <a:endParaRPr lang="es-ES"/>
        </a:p>
      </dgm:t>
    </dgm:pt>
    <dgm:pt modelId="{8BE6F7DC-28D2-49EE-984F-E907BEF1A061}" type="pres">
      <dgm:prSet presAssocID="{2D979F4E-357D-420B-8318-855FC3DF0E38}" presName="node" presStyleCnt="0"/>
      <dgm:spPr/>
    </dgm:pt>
    <dgm:pt modelId="{84D92A15-52F6-4059-977E-3A7FA5410576}" type="pres">
      <dgm:prSet presAssocID="{2D979F4E-357D-420B-8318-855FC3DF0E38}" presName="parentNode" presStyleLbl="node1" presStyleIdx="2" presStyleCnt="4" custScaleX="195077" custScaleY="119354" custLinFactNeighborX="35128" custLinFactNeighborY="125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7D8A9-1A44-4000-8654-9AD822872C2B}" type="pres">
      <dgm:prSet presAssocID="{2D979F4E-357D-420B-8318-855FC3DF0E3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B2BAF-70BA-450B-80BA-2FD192B5884C}" type="pres">
      <dgm:prSet presAssocID="{E21C01B0-BF69-4389-B8A7-2C3D0029F4FD}" presName="Name25" presStyleLbl="parChTrans1D1" presStyleIdx="2" presStyleCnt="3"/>
      <dgm:spPr/>
      <dgm:t>
        <a:bodyPr/>
        <a:lstStyle/>
        <a:p>
          <a:endParaRPr lang="es-ES"/>
        </a:p>
      </dgm:t>
    </dgm:pt>
    <dgm:pt modelId="{7D4822F7-0C86-44F2-B199-ECD3E762EB34}" type="pres">
      <dgm:prSet presAssocID="{B64283D8-D114-4ABC-9E82-0BAE1DDD93F5}" presName="node" presStyleCnt="0"/>
      <dgm:spPr/>
    </dgm:pt>
    <dgm:pt modelId="{B5C8F1F3-0B19-41CD-AC1D-027472428257}" type="pres">
      <dgm:prSet presAssocID="{B64283D8-D114-4ABC-9E82-0BAE1DDD93F5}" presName="parentNode" presStyleLbl="node1" presStyleIdx="3" presStyleCnt="4" custScaleX="211796" custLinFactNeighborX="73229" custLinFactNeighborY="-10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367D31-4867-450D-B6EE-958E89CD2891}" type="pres">
      <dgm:prSet presAssocID="{B64283D8-D114-4ABC-9E82-0BAE1DDD93F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57EBB7-6EBF-4E2D-B5B7-83EAA2C20C96}" type="presOf" srcId="{B896C890-103B-421B-88C5-3CB1BE2666F3}" destId="{37FC667E-DDC0-4B14-8886-7F41A6DA2E3C}" srcOrd="0" destOrd="0" presId="urn:microsoft.com/office/officeart/2005/8/layout/radial2"/>
    <dgm:cxn modelId="{653C8CFE-5463-44D7-BBA4-D5B4B818EC32}" type="presOf" srcId="{B64283D8-D114-4ABC-9E82-0BAE1DDD93F5}" destId="{B5C8F1F3-0B19-41CD-AC1D-027472428257}" srcOrd="0" destOrd="0" presId="urn:microsoft.com/office/officeart/2005/8/layout/radial2"/>
    <dgm:cxn modelId="{98D69BF9-017C-4A0F-816C-313F32EBFBE0}" type="presOf" srcId="{E21C01B0-BF69-4389-B8A7-2C3D0029F4FD}" destId="{0A4B2BAF-70BA-450B-80BA-2FD192B5884C}" srcOrd="0" destOrd="0" presId="urn:microsoft.com/office/officeart/2005/8/layout/radial2"/>
    <dgm:cxn modelId="{157867AF-887E-4858-BD94-C443B9762AAD}" srcId="{B896C890-103B-421B-88C5-3CB1BE2666F3}" destId="{52BF0CF3-7A91-4ED5-B52B-5BE313DD289E}" srcOrd="0" destOrd="0" parTransId="{64BCE0BC-36DE-425E-8E9A-66C11110D72A}" sibTransId="{43E668E8-13D4-410D-A304-BA248FF47C9F}"/>
    <dgm:cxn modelId="{166612E6-CC2C-43B7-BF31-B1EF091F9A76}" type="presOf" srcId="{64BCE0BC-36DE-425E-8E9A-66C11110D72A}" destId="{33D45695-2FD9-45C7-935F-7F0E066916AC}" srcOrd="0" destOrd="0" presId="urn:microsoft.com/office/officeart/2005/8/layout/radial2"/>
    <dgm:cxn modelId="{3FA2D4FB-66ED-41F9-8AEE-D0F4ECDC98DE}" srcId="{B896C890-103B-421B-88C5-3CB1BE2666F3}" destId="{2D979F4E-357D-420B-8318-855FC3DF0E38}" srcOrd="1" destOrd="0" parTransId="{77E49B9B-0387-4965-B854-0EFB2866D141}" sibTransId="{C9914799-F54A-4C73-BE38-D0E7B515C792}"/>
    <dgm:cxn modelId="{69706805-1634-4576-BDAA-E6C801FFFF7C}" srcId="{B896C890-103B-421B-88C5-3CB1BE2666F3}" destId="{B64283D8-D114-4ABC-9E82-0BAE1DDD93F5}" srcOrd="2" destOrd="0" parTransId="{E21C01B0-BF69-4389-B8A7-2C3D0029F4FD}" sibTransId="{74099B22-D511-48D8-86C5-3D3BE20B61ED}"/>
    <dgm:cxn modelId="{2A9E5B1D-9486-4AE4-A221-BD01EDF332FF}" type="presOf" srcId="{52BF0CF3-7A91-4ED5-B52B-5BE313DD289E}" destId="{455902A1-4698-45BB-852C-A8CE83414F15}" srcOrd="0" destOrd="0" presId="urn:microsoft.com/office/officeart/2005/8/layout/radial2"/>
    <dgm:cxn modelId="{216D2860-23A5-4C96-B5F6-ADCBC918496D}" type="presOf" srcId="{77E49B9B-0387-4965-B854-0EFB2866D141}" destId="{D145011C-A913-4C73-8588-C7E62621D6C2}" srcOrd="0" destOrd="0" presId="urn:microsoft.com/office/officeart/2005/8/layout/radial2"/>
    <dgm:cxn modelId="{859254B7-01B8-42F3-A91B-CA73E488A217}" type="presOf" srcId="{2D979F4E-357D-420B-8318-855FC3DF0E38}" destId="{84D92A15-52F6-4059-977E-3A7FA5410576}" srcOrd="0" destOrd="0" presId="urn:microsoft.com/office/officeart/2005/8/layout/radial2"/>
    <dgm:cxn modelId="{ABDC24F4-72F2-480A-8A07-7B04C5F29721}" type="presParOf" srcId="{37FC667E-DDC0-4B14-8886-7F41A6DA2E3C}" destId="{32A691F1-990E-4D5F-9BD8-2CFACD37AA50}" srcOrd="0" destOrd="0" presId="urn:microsoft.com/office/officeart/2005/8/layout/radial2"/>
    <dgm:cxn modelId="{68BC464F-9F20-4DDE-BDD6-1551B07AF791}" type="presParOf" srcId="{32A691F1-990E-4D5F-9BD8-2CFACD37AA50}" destId="{76E629FE-9EBA-4547-9391-EF265674C523}" srcOrd="0" destOrd="0" presId="urn:microsoft.com/office/officeart/2005/8/layout/radial2"/>
    <dgm:cxn modelId="{E15D8A3F-F00D-47A2-B112-0709518B355F}" type="presParOf" srcId="{76E629FE-9EBA-4547-9391-EF265674C523}" destId="{22189D35-2657-45BA-BBC4-E062CC9D4BDE}" srcOrd="0" destOrd="0" presId="urn:microsoft.com/office/officeart/2005/8/layout/radial2"/>
    <dgm:cxn modelId="{5FECF1F3-32D5-4B68-BEB8-7866E1C333DC}" type="presParOf" srcId="{76E629FE-9EBA-4547-9391-EF265674C523}" destId="{096ACFFE-20D8-4E06-8EE4-727CB445B388}" srcOrd="1" destOrd="0" presId="urn:microsoft.com/office/officeart/2005/8/layout/radial2"/>
    <dgm:cxn modelId="{3FE74ED3-7A21-4B51-A18D-B39D5FE13B57}" type="presParOf" srcId="{32A691F1-990E-4D5F-9BD8-2CFACD37AA50}" destId="{33D45695-2FD9-45C7-935F-7F0E066916AC}" srcOrd="1" destOrd="0" presId="urn:microsoft.com/office/officeart/2005/8/layout/radial2"/>
    <dgm:cxn modelId="{BCADAB5D-A4F5-4D31-81A1-E42BC71D3F75}" type="presParOf" srcId="{32A691F1-990E-4D5F-9BD8-2CFACD37AA50}" destId="{82DC5450-40B3-42B4-9644-05901FE242EA}" srcOrd="2" destOrd="0" presId="urn:microsoft.com/office/officeart/2005/8/layout/radial2"/>
    <dgm:cxn modelId="{73939CC0-B84B-400E-91A5-B81140A0B1D3}" type="presParOf" srcId="{82DC5450-40B3-42B4-9644-05901FE242EA}" destId="{455902A1-4698-45BB-852C-A8CE83414F15}" srcOrd="0" destOrd="0" presId="urn:microsoft.com/office/officeart/2005/8/layout/radial2"/>
    <dgm:cxn modelId="{4759AAED-EA7D-42CE-8358-9A0C06E740DF}" type="presParOf" srcId="{82DC5450-40B3-42B4-9644-05901FE242EA}" destId="{8BAC4117-7E86-4E00-B446-07AF9375E46F}" srcOrd="1" destOrd="0" presId="urn:microsoft.com/office/officeart/2005/8/layout/radial2"/>
    <dgm:cxn modelId="{968DF2A0-ADEA-43EC-984D-9B18DD56D853}" type="presParOf" srcId="{32A691F1-990E-4D5F-9BD8-2CFACD37AA50}" destId="{D145011C-A913-4C73-8588-C7E62621D6C2}" srcOrd="3" destOrd="0" presId="urn:microsoft.com/office/officeart/2005/8/layout/radial2"/>
    <dgm:cxn modelId="{C2A1A351-0A08-4DCD-A795-F77D0910B115}" type="presParOf" srcId="{32A691F1-990E-4D5F-9BD8-2CFACD37AA50}" destId="{8BE6F7DC-28D2-49EE-984F-E907BEF1A061}" srcOrd="4" destOrd="0" presId="urn:microsoft.com/office/officeart/2005/8/layout/radial2"/>
    <dgm:cxn modelId="{5B54AE9C-4849-4D28-A70D-ADC6019C7DBB}" type="presParOf" srcId="{8BE6F7DC-28D2-49EE-984F-E907BEF1A061}" destId="{84D92A15-52F6-4059-977E-3A7FA5410576}" srcOrd="0" destOrd="0" presId="urn:microsoft.com/office/officeart/2005/8/layout/radial2"/>
    <dgm:cxn modelId="{98BF2060-7234-4C6E-8632-5A07C1DBFCEA}" type="presParOf" srcId="{8BE6F7DC-28D2-49EE-984F-E907BEF1A061}" destId="{1B57D8A9-1A44-4000-8654-9AD822872C2B}" srcOrd="1" destOrd="0" presId="urn:microsoft.com/office/officeart/2005/8/layout/radial2"/>
    <dgm:cxn modelId="{68D80C07-0FB0-4EB5-828E-2D8EDB01FD5C}" type="presParOf" srcId="{32A691F1-990E-4D5F-9BD8-2CFACD37AA50}" destId="{0A4B2BAF-70BA-450B-80BA-2FD192B5884C}" srcOrd="5" destOrd="0" presId="urn:microsoft.com/office/officeart/2005/8/layout/radial2"/>
    <dgm:cxn modelId="{383E47AB-46E7-4952-A0F8-DE56C1606607}" type="presParOf" srcId="{32A691F1-990E-4D5F-9BD8-2CFACD37AA50}" destId="{7D4822F7-0C86-44F2-B199-ECD3E762EB34}" srcOrd="6" destOrd="0" presId="urn:microsoft.com/office/officeart/2005/8/layout/radial2"/>
    <dgm:cxn modelId="{53C068D1-862D-49C0-A63E-93AE197EEBE2}" type="presParOf" srcId="{7D4822F7-0C86-44F2-B199-ECD3E762EB34}" destId="{B5C8F1F3-0B19-41CD-AC1D-027472428257}" srcOrd="0" destOrd="0" presId="urn:microsoft.com/office/officeart/2005/8/layout/radial2"/>
    <dgm:cxn modelId="{18CCE814-010C-4C02-9255-F47059AEF4B0}" type="presParOf" srcId="{7D4822F7-0C86-44F2-B199-ECD3E762EB34}" destId="{64367D31-4867-450D-B6EE-958E89CD2891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6C576-52DD-4C61-B804-8EF4C19CB843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6AF4-45BE-41D8-BF9F-6E9A8960D9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6AF4-45BE-41D8-BF9F-6E9A8960D9F5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6AF4-45BE-41D8-BF9F-6E9A8960D9F5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A631A2-98CA-4D1B-8EF5-0740247C3F86}" type="datetimeFigureOut">
              <a:rPr lang="es-ES" smtClean="0"/>
              <a:pPr/>
              <a:t>10/05/2016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22052-3322-475C-99AD-4E4A46F4935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851648" cy="1828800"/>
          </a:xfrm>
        </p:spPr>
        <p:txBody>
          <a:bodyPr/>
          <a:lstStyle/>
          <a:p>
            <a:r>
              <a:rPr lang="es-ES" dirty="0" smtClean="0"/>
              <a:t>Complicaciones y fracasos en implantes.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7854696" cy="1752600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Alejandra Escudero del Castillo</a:t>
            </a:r>
          </a:p>
          <a:p>
            <a:r>
              <a:rPr lang="es-ES" dirty="0" smtClean="0"/>
              <a:t>Prótesis Estomatológica II</a:t>
            </a:r>
          </a:p>
          <a:p>
            <a:r>
              <a:rPr lang="es-ES" dirty="0" smtClean="0"/>
              <a:t>2015-2016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895864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Complicaciones </a:t>
            </a:r>
            <a:r>
              <a:rPr lang="es-ES" sz="2400" b="1" dirty="0" err="1" smtClean="0"/>
              <a:t>intraoperatorias</a:t>
            </a:r>
            <a:r>
              <a:rPr lang="es-ES" sz="2400" b="1" dirty="0" smtClean="0"/>
              <a:t>:</a:t>
            </a:r>
          </a:p>
          <a:p>
            <a:pPr>
              <a:buNone/>
            </a:pPr>
            <a:r>
              <a:rPr lang="es-ES" sz="2400" dirty="0" smtClean="0"/>
              <a:t>     -Exceso de fresado.</a:t>
            </a:r>
          </a:p>
          <a:p>
            <a:pPr>
              <a:buNone/>
            </a:pPr>
            <a:r>
              <a:rPr lang="es-ES" sz="2400" dirty="0" smtClean="0"/>
              <a:t>     -Hemorragias.</a:t>
            </a:r>
          </a:p>
          <a:p>
            <a:pPr>
              <a:buNone/>
            </a:pPr>
            <a:r>
              <a:rPr lang="es-ES" sz="2400" dirty="0" smtClean="0"/>
              <a:t>     -Traumatismo a dientes y </a:t>
            </a:r>
            <a:r>
              <a:rPr lang="es-ES" sz="2400" dirty="0" err="1" smtClean="0"/>
              <a:t>raices</a:t>
            </a:r>
            <a:r>
              <a:rPr lang="es-ES" sz="2400" dirty="0" smtClean="0"/>
              <a:t> vecinas.</a:t>
            </a:r>
          </a:p>
          <a:p>
            <a:pPr>
              <a:buNone/>
            </a:pPr>
            <a:r>
              <a:rPr lang="es-ES" sz="2400" dirty="0" smtClean="0"/>
              <a:t>     -Perforación del seno maxilar.</a:t>
            </a:r>
          </a:p>
          <a:p>
            <a:pPr>
              <a:buNone/>
            </a:pPr>
            <a:r>
              <a:rPr lang="es-ES" sz="2400" dirty="0" smtClean="0"/>
              <a:t>     -Traumatismos nerviosos.</a:t>
            </a:r>
          </a:p>
          <a:p>
            <a:pPr>
              <a:buNone/>
            </a:pPr>
            <a:r>
              <a:rPr lang="es-ES" sz="2400" dirty="0" smtClean="0"/>
              <a:t>     -Dehiscencia y </a:t>
            </a:r>
            <a:r>
              <a:rPr lang="es-ES" sz="2400" dirty="0" err="1" smtClean="0"/>
              <a:t>fenestraciones</a:t>
            </a:r>
            <a:r>
              <a:rPr lang="es-ES" sz="2400" dirty="0" smtClean="0"/>
              <a:t>.</a:t>
            </a:r>
          </a:p>
          <a:p>
            <a:pPr>
              <a:buNone/>
            </a:pPr>
            <a:r>
              <a:rPr lang="es-ES" sz="2400" dirty="0" smtClean="0"/>
              <a:t>     -Deglución del material.</a:t>
            </a:r>
          </a:p>
          <a:p>
            <a:pPr>
              <a:buNone/>
            </a:pPr>
            <a:r>
              <a:rPr lang="es-ES" sz="2400" dirty="0" smtClean="0"/>
              <a:t>     -Migración del implante al seno maxilar o fosas nasales.</a:t>
            </a:r>
          </a:p>
          <a:p>
            <a:pPr>
              <a:buNone/>
            </a:pPr>
            <a:r>
              <a:rPr lang="es-ES" sz="2400" dirty="0" smtClean="0"/>
              <a:t>     -Rotura del instrumental dentro del alveolo.</a:t>
            </a:r>
          </a:p>
          <a:p>
            <a:pPr>
              <a:buNone/>
            </a:pPr>
            <a:r>
              <a:rPr lang="es-ES" sz="2400" dirty="0" smtClean="0"/>
              <a:t>     -Falta de estabilidad primaria.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85720" y="6429396"/>
            <a:ext cx="8715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000" dirty="0" err="1"/>
              <a:t>Padullés</a:t>
            </a:r>
            <a:r>
              <a:rPr lang="es-ES" sz="1000" dirty="0"/>
              <a:t> E, Catalán E, Giner L. Complicaciones y fracasos quirúrgicos en </a:t>
            </a:r>
            <a:r>
              <a:rPr lang="es-ES" sz="1000" dirty="0" err="1"/>
              <a:t>implantología</a:t>
            </a:r>
            <a:r>
              <a:rPr lang="es-ES" sz="1000" dirty="0"/>
              <a:t>. Revisión del estado actual del tema. </a:t>
            </a:r>
            <a:r>
              <a:rPr lang="es-ES" sz="1000" dirty="0" err="1"/>
              <a:t>Rev</a:t>
            </a:r>
            <a:r>
              <a:rPr lang="es-ES" sz="1000" dirty="0"/>
              <a:t> </a:t>
            </a:r>
            <a:r>
              <a:rPr lang="es-ES" sz="1000" dirty="0" err="1"/>
              <a:t>Esp</a:t>
            </a:r>
            <a:r>
              <a:rPr lang="es-ES" sz="1000" dirty="0"/>
              <a:t> </a:t>
            </a:r>
            <a:r>
              <a:rPr lang="es-ES" sz="1000" dirty="0" err="1"/>
              <a:t>Odontoestomatologica</a:t>
            </a:r>
            <a:r>
              <a:rPr lang="es-ES" sz="1000" dirty="0"/>
              <a:t> de implantes. 200;8(4): 216-232.</a:t>
            </a: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643182"/>
            <a:ext cx="2654540" cy="168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76342"/>
            <a:ext cx="8229600" cy="5253054"/>
          </a:xfrm>
        </p:spPr>
        <p:txBody>
          <a:bodyPr/>
          <a:lstStyle/>
          <a:p>
            <a:r>
              <a:rPr lang="es-ES" dirty="0" smtClean="0"/>
              <a:t>Complicaciones postoperatorias:</a:t>
            </a:r>
          </a:p>
          <a:p>
            <a:pPr>
              <a:buNone/>
            </a:pPr>
            <a:r>
              <a:rPr lang="es-ES" dirty="0" smtClean="0"/>
              <a:t>    -Hematoma.</a:t>
            </a:r>
          </a:p>
          <a:p>
            <a:pPr>
              <a:buNone/>
            </a:pPr>
            <a:r>
              <a:rPr lang="es-ES" dirty="0" smtClean="0"/>
              <a:t>    -Dolor.</a:t>
            </a:r>
          </a:p>
          <a:p>
            <a:pPr>
              <a:buNone/>
            </a:pPr>
            <a:r>
              <a:rPr lang="es-ES" dirty="0" smtClean="0"/>
              <a:t>    -Neuralgia.</a:t>
            </a:r>
          </a:p>
          <a:p>
            <a:pPr>
              <a:buNone/>
            </a:pPr>
            <a:r>
              <a:rPr lang="es-ES" dirty="0" smtClean="0"/>
              <a:t>    -Parestesia.</a:t>
            </a:r>
          </a:p>
          <a:p>
            <a:pPr>
              <a:buNone/>
            </a:pPr>
            <a:r>
              <a:rPr lang="es-ES" dirty="0" smtClean="0"/>
              <a:t>    -Infección.</a:t>
            </a:r>
          </a:p>
          <a:p>
            <a:pPr>
              <a:buNone/>
            </a:pPr>
            <a:r>
              <a:rPr lang="es-ES" dirty="0" smtClean="0"/>
              <a:t>    -Absceso.</a:t>
            </a:r>
          </a:p>
          <a:p>
            <a:pPr>
              <a:buNone/>
            </a:pPr>
            <a:r>
              <a:rPr lang="es-ES" dirty="0" smtClean="0"/>
              <a:t>    -Dehiscencia de la zona suturada.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14282" y="6072206"/>
            <a:ext cx="664373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 err="1"/>
              <a:t>Balaguer</a:t>
            </a:r>
            <a:r>
              <a:rPr lang="en-US" sz="900" dirty="0"/>
              <a:t> JC, </a:t>
            </a:r>
            <a:r>
              <a:rPr lang="en-US" sz="900" dirty="0" err="1"/>
              <a:t>Peñaranda</a:t>
            </a:r>
            <a:r>
              <a:rPr lang="en-US" sz="900" dirty="0"/>
              <a:t> D, </a:t>
            </a:r>
            <a:r>
              <a:rPr lang="en-US" sz="900" dirty="0" err="1"/>
              <a:t>Balaguer</a:t>
            </a:r>
            <a:r>
              <a:rPr lang="en-US" sz="900" dirty="0"/>
              <a:t> J, </a:t>
            </a:r>
            <a:r>
              <a:rPr lang="en-US" sz="900" dirty="0" err="1"/>
              <a:t>Peñaranda</a:t>
            </a:r>
            <a:r>
              <a:rPr lang="en-US" sz="900" dirty="0"/>
              <a:t> M. </a:t>
            </a:r>
            <a:r>
              <a:rPr lang="en-US" sz="900" dirty="0" err="1"/>
              <a:t>Inmediate</a:t>
            </a:r>
            <a:r>
              <a:rPr lang="en-US" sz="900" dirty="0"/>
              <a:t> bleeding complications in dental implants : A systematic review. Med Oral </a:t>
            </a:r>
            <a:r>
              <a:rPr lang="en-US" sz="900" dirty="0" err="1"/>
              <a:t>Patol</a:t>
            </a:r>
            <a:r>
              <a:rPr lang="en-US" sz="900" dirty="0"/>
              <a:t> Oral Cir </a:t>
            </a:r>
            <a:r>
              <a:rPr lang="en-US" sz="900" dirty="0" err="1"/>
              <a:t>Bucal</a:t>
            </a:r>
            <a:r>
              <a:rPr lang="en-US" sz="900" dirty="0"/>
              <a:t>. 2015; 20: 231-238</a:t>
            </a:r>
            <a:r>
              <a:rPr lang="en-US" sz="900" dirty="0" smtClean="0"/>
              <a:t>.</a:t>
            </a:r>
          </a:p>
          <a:p>
            <a:r>
              <a:rPr lang="es-ES" sz="900" dirty="0" err="1"/>
              <a:t>Padullés</a:t>
            </a:r>
            <a:r>
              <a:rPr lang="es-ES" sz="900" dirty="0"/>
              <a:t> E, Catalán E, Giner L. Complicaciones y fracasos quirúrgicos en </a:t>
            </a:r>
            <a:r>
              <a:rPr lang="es-ES" sz="900" dirty="0" err="1"/>
              <a:t>implantología</a:t>
            </a:r>
            <a:r>
              <a:rPr lang="es-ES" sz="900" dirty="0"/>
              <a:t>. Revisión del estado actual del tema. </a:t>
            </a:r>
            <a:r>
              <a:rPr lang="es-ES" sz="900" dirty="0" err="1"/>
              <a:t>Rev</a:t>
            </a:r>
            <a:r>
              <a:rPr lang="es-ES" sz="900" dirty="0"/>
              <a:t> </a:t>
            </a:r>
            <a:r>
              <a:rPr lang="es-ES" sz="900" dirty="0" err="1"/>
              <a:t>Esp</a:t>
            </a:r>
            <a:r>
              <a:rPr lang="es-ES" sz="900" dirty="0"/>
              <a:t> </a:t>
            </a:r>
            <a:r>
              <a:rPr lang="es-ES" sz="900" dirty="0" err="1"/>
              <a:t>Odontoestomatologica</a:t>
            </a:r>
            <a:r>
              <a:rPr lang="es-ES" sz="900" dirty="0"/>
              <a:t> de implantes. 200;8(4): 216-232.</a:t>
            </a:r>
          </a:p>
          <a:p>
            <a:pPr lvl="0"/>
            <a:endParaRPr lang="es-ES" sz="900" dirty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786190"/>
            <a:ext cx="182880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857364"/>
            <a:ext cx="2771775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 Objetivos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 lvl="0"/>
            <a:r>
              <a:rPr lang="es-ES" sz="2400" dirty="0" smtClean="0"/>
              <a:t>Conocer la localización en la que existe un mayor porcentaje de éxito.</a:t>
            </a:r>
          </a:p>
          <a:p>
            <a:pPr lvl="0"/>
            <a:r>
              <a:rPr lang="es-ES" sz="2400" dirty="0" smtClean="0"/>
              <a:t>Conocer la etiología más frecuente de los fracasos </a:t>
            </a:r>
            <a:r>
              <a:rPr lang="es-ES" sz="2400" dirty="0" err="1" smtClean="0"/>
              <a:t>implantológicos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Conocer el sexo y la edad en el que existe mayor porcentaje de éxito.</a:t>
            </a:r>
          </a:p>
          <a:p>
            <a:pPr lvl="0"/>
            <a:r>
              <a:rPr lang="es-ES" sz="2400" dirty="0" smtClean="0"/>
              <a:t>Conocer la longitud y el diámetro del implante que mejores resultados tenga.</a:t>
            </a:r>
          </a:p>
          <a:p>
            <a:pPr lvl="0"/>
            <a:r>
              <a:rPr lang="es-ES" sz="2400" dirty="0" smtClean="0"/>
              <a:t>Conocer el tipo de </a:t>
            </a:r>
            <a:r>
              <a:rPr lang="es-ES" sz="2400" dirty="0" err="1" smtClean="0"/>
              <a:t>edentulismo</a:t>
            </a:r>
            <a:r>
              <a:rPr lang="es-ES" sz="2400" dirty="0" smtClean="0"/>
              <a:t> y calidad ósea más favorable para los implantes.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Material y métodos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714908"/>
          </a:xfrm>
        </p:spPr>
        <p:txBody>
          <a:bodyPr/>
          <a:lstStyle/>
          <a:p>
            <a:r>
              <a:rPr lang="es-ES" dirty="0" smtClean="0"/>
              <a:t>Revisión bibliográfica de artículos </a:t>
            </a:r>
          </a:p>
          <a:p>
            <a:r>
              <a:rPr lang="es-ES" dirty="0" smtClean="0"/>
              <a:t>Buscadores: </a:t>
            </a:r>
            <a:r>
              <a:rPr lang="es-ES" dirty="0" err="1" smtClean="0"/>
              <a:t>Pubmed</a:t>
            </a:r>
            <a:r>
              <a:rPr lang="es-ES" dirty="0" smtClean="0"/>
              <a:t> , </a:t>
            </a:r>
            <a:r>
              <a:rPr lang="es-ES" dirty="0" err="1" smtClean="0"/>
              <a:t>Sciielo</a:t>
            </a:r>
            <a:r>
              <a:rPr lang="es-ES" dirty="0" smtClean="0"/>
              <a:t>, Free full </a:t>
            </a:r>
            <a:r>
              <a:rPr lang="es-ES" dirty="0" err="1" smtClean="0"/>
              <a:t>pdf</a:t>
            </a:r>
            <a:r>
              <a:rPr lang="es-ES" dirty="0" smtClean="0"/>
              <a:t> , Web of </a:t>
            </a:r>
            <a:r>
              <a:rPr lang="es-ES" dirty="0" err="1" smtClean="0"/>
              <a:t>Science</a:t>
            </a:r>
            <a:r>
              <a:rPr lang="es-ES" dirty="0" smtClean="0"/>
              <a:t> , </a:t>
            </a:r>
            <a:r>
              <a:rPr lang="es-ES" dirty="0" err="1" smtClean="0"/>
              <a:t>Medline</a:t>
            </a:r>
            <a:r>
              <a:rPr lang="es-ES" dirty="0" smtClean="0"/>
              <a:t> y Google académico. </a:t>
            </a:r>
          </a:p>
          <a:p>
            <a:r>
              <a:rPr lang="es-ES" i="1" dirty="0" smtClean="0"/>
              <a:t> </a:t>
            </a:r>
            <a:r>
              <a:rPr lang="es-ES" dirty="0" smtClean="0"/>
              <a:t>Los descriptores utilizados son</a:t>
            </a:r>
            <a:r>
              <a:rPr lang="es-ES" i="1" dirty="0" smtClean="0"/>
              <a:t>: </a:t>
            </a:r>
            <a:r>
              <a:rPr lang="es-ES" i="1" dirty="0" err="1" smtClean="0"/>
              <a:t>implant</a:t>
            </a:r>
            <a:r>
              <a:rPr lang="es-ES" i="1" dirty="0" smtClean="0"/>
              <a:t> </a:t>
            </a:r>
            <a:r>
              <a:rPr lang="es-ES" i="1" dirty="0" err="1" smtClean="0"/>
              <a:t>failure</a:t>
            </a:r>
            <a:r>
              <a:rPr lang="es-ES" i="1" dirty="0" smtClean="0"/>
              <a:t>, dental </a:t>
            </a:r>
            <a:r>
              <a:rPr lang="es-ES" i="1" dirty="0" err="1" smtClean="0"/>
              <a:t>complications</a:t>
            </a:r>
            <a:r>
              <a:rPr lang="es-ES" i="1" dirty="0" smtClean="0"/>
              <a:t>, </a:t>
            </a:r>
            <a:r>
              <a:rPr lang="es-ES" i="1" dirty="0" err="1" smtClean="0"/>
              <a:t>success</a:t>
            </a:r>
            <a:r>
              <a:rPr lang="es-ES" i="1" dirty="0" smtClean="0"/>
              <a:t> </a:t>
            </a:r>
            <a:r>
              <a:rPr lang="es-ES" i="1" dirty="0" err="1" smtClean="0"/>
              <a:t>rate</a:t>
            </a:r>
            <a:r>
              <a:rPr lang="es-ES" i="1" dirty="0" smtClean="0"/>
              <a:t>.</a:t>
            </a:r>
          </a:p>
          <a:p>
            <a:r>
              <a:rPr lang="es-ES" dirty="0" smtClean="0"/>
              <a:t>Restricciones: últimos diez años, a texto completo gratuito y en los idiomas español e inglés.</a:t>
            </a: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429264"/>
            <a:ext cx="1928826" cy="88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500702"/>
            <a:ext cx="2037306" cy="81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Resultados 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14282" y="6286520"/>
            <a:ext cx="8572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sz="900" dirty="0"/>
          </a:p>
          <a:p>
            <a:endParaRPr lang="es-ES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214282" y="1571612"/>
          <a:ext cx="7715304" cy="250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30307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 Variable ( localización)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Autores</a:t>
                      </a:r>
                      <a:endParaRPr lang="es-ES" sz="1400" dirty="0"/>
                    </a:p>
                  </a:txBody>
                  <a:tcPr/>
                </a:tc>
              </a:tr>
              <a:tr h="1439584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Tasa de éxito mayor</a:t>
                      </a:r>
                      <a:r>
                        <a:rPr lang="es-ES" sz="1400" baseline="0" dirty="0" smtClean="0"/>
                        <a:t> en mandíbula (8)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Sverzut</a:t>
                      </a:r>
                      <a:r>
                        <a:rPr lang="es-ES" sz="1400" dirty="0" smtClean="0"/>
                        <a:t>  P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y </a:t>
                      </a:r>
                      <a:r>
                        <a:rPr lang="es-ES" sz="1400" dirty="0" err="1" smtClean="0"/>
                        <a:t>cols</a:t>
                      </a:r>
                      <a:r>
                        <a:rPr lang="es-ES" sz="1400" dirty="0" smtClean="0"/>
                        <a:t>, </a:t>
                      </a:r>
                      <a:r>
                        <a:rPr lang="es-ES" sz="1400" dirty="0" err="1" smtClean="0"/>
                        <a:t>Francetti</a:t>
                      </a:r>
                      <a:r>
                        <a:rPr lang="es-ES" sz="1400" dirty="0" smtClean="0"/>
                        <a:t> L</a:t>
                      </a:r>
                      <a:r>
                        <a:rPr lang="es-ES" sz="1400" baseline="0" dirty="0" smtClean="0"/>
                        <a:t>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, </a:t>
                      </a:r>
                      <a:r>
                        <a:rPr lang="es-ES" sz="1400" baseline="0" dirty="0" err="1" smtClean="0"/>
                        <a:t>Buser</a:t>
                      </a:r>
                      <a:r>
                        <a:rPr lang="es-ES" sz="1400" baseline="0" dirty="0" smtClean="0"/>
                        <a:t> H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, </a:t>
                      </a:r>
                      <a:r>
                        <a:rPr lang="es-ES" sz="1400" baseline="0" dirty="0" err="1" smtClean="0"/>
                        <a:t>Koszuta</a:t>
                      </a:r>
                      <a:r>
                        <a:rPr lang="es-ES" sz="1400" baseline="0" dirty="0" smtClean="0"/>
                        <a:t> P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 y Pérez P, </a:t>
                      </a:r>
                      <a:r>
                        <a:rPr lang="en-US" sz="1400" dirty="0" smtClean="0"/>
                        <a:t>Jung R</a:t>
                      </a:r>
                      <a:r>
                        <a:rPr lang="en-US" sz="1400" baseline="0" dirty="0" smtClean="0"/>
                        <a:t> y cols, </a:t>
                      </a: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Goodacre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cols,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Padullés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y cols, 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Sáez M y </a:t>
                      </a:r>
                      <a:r>
                        <a:rPr kumimoji="0"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cols</a:t>
                      </a:r>
                      <a:endParaRPr lang="es-ES" sz="1400" dirty="0"/>
                    </a:p>
                  </a:txBody>
                  <a:tcPr/>
                </a:tc>
              </a:tr>
              <a:tr h="75767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Tasa de éxito mayor</a:t>
                      </a:r>
                      <a:r>
                        <a:rPr lang="es-ES" sz="1400" baseline="0" dirty="0" smtClean="0"/>
                        <a:t> en el maxilar (4)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Krebs</a:t>
                      </a:r>
                      <a:r>
                        <a:rPr lang="es-ES" sz="1400" dirty="0" smtClean="0"/>
                        <a:t> M y </a:t>
                      </a:r>
                      <a:r>
                        <a:rPr lang="es-ES" sz="1400" dirty="0" err="1" smtClean="0"/>
                        <a:t>cols</a:t>
                      </a:r>
                      <a:r>
                        <a:rPr lang="es-ES" sz="1400" baseline="0" dirty="0" smtClean="0"/>
                        <a:t> y Kim H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,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Gupta S y cols, Won H y cols.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14282" y="4286256"/>
          <a:ext cx="7786742" cy="21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36576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Variable( edad)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Autores</a:t>
                      </a:r>
                      <a:endParaRPr lang="es-ES" sz="1400" dirty="0"/>
                    </a:p>
                  </a:txBody>
                  <a:tcPr/>
                </a:tc>
              </a:tr>
              <a:tr h="1102864">
                <a:tc>
                  <a:txBody>
                    <a:bodyPr/>
                    <a:lstStyle/>
                    <a:p>
                      <a:r>
                        <a:rPr lang="es-ES" sz="1400" baseline="0" dirty="0" smtClean="0"/>
                        <a:t>Mayor porcentaje de fracasos en edades avanzadas (7)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Pérez</a:t>
                      </a:r>
                      <a:r>
                        <a:rPr lang="es-ES" sz="1400" baseline="0" dirty="0" smtClean="0"/>
                        <a:t> P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, </a:t>
                      </a:r>
                      <a:r>
                        <a:rPr lang="es-ES" sz="1400" baseline="0" dirty="0" err="1" smtClean="0"/>
                        <a:t>Hye</a:t>
                      </a:r>
                      <a:r>
                        <a:rPr lang="es-ES" sz="1400" baseline="0" dirty="0" smtClean="0"/>
                        <a:t> W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, Won H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,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Sverzut</a:t>
                      </a:r>
                      <a:r>
                        <a:rPr lang="es-ES" sz="1400" dirty="0" smtClean="0"/>
                        <a:t>  P</a:t>
                      </a:r>
                      <a:r>
                        <a:rPr lang="es-ES" sz="1400" baseline="0" dirty="0" smtClean="0"/>
                        <a:t>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, </a:t>
                      </a:r>
                      <a:r>
                        <a:rPr kumimoji="0"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Padullés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y </a:t>
                      </a:r>
                      <a:r>
                        <a:rPr kumimoji="0"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cols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400" dirty="0" smtClean="0"/>
                        <a:t>  </a:t>
                      </a:r>
                      <a:r>
                        <a:rPr lang="es-ES" sz="1400" dirty="0" err="1" smtClean="0"/>
                        <a:t>Francetti</a:t>
                      </a:r>
                      <a:r>
                        <a:rPr lang="es-ES" sz="1400" dirty="0" smtClean="0"/>
                        <a:t> L</a:t>
                      </a:r>
                      <a:r>
                        <a:rPr lang="es-ES" sz="1400" baseline="0" dirty="0" smtClean="0"/>
                        <a:t> y </a:t>
                      </a:r>
                      <a:r>
                        <a:rPr lang="es-ES" sz="1400" baseline="0" dirty="0" err="1" smtClean="0"/>
                        <a:t>cols</a:t>
                      </a:r>
                      <a:r>
                        <a:rPr lang="es-ES" sz="1400" baseline="0" dirty="0" smtClean="0"/>
                        <a:t>,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Gupta S y cols.</a:t>
                      </a:r>
                      <a:endParaRPr lang="es-ES" sz="1400" dirty="0"/>
                    </a:p>
                  </a:txBody>
                  <a:tcPr/>
                </a:tc>
              </a:tr>
              <a:tr h="68929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 No influencia significativa la edad (3)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Koszuta</a:t>
                      </a:r>
                      <a:r>
                        <a:rPr lang="es-ES" sz="1400" dirty="0" smtClean="0"/>
                        <a:t> P y </a:t>
                      </a:r>
                      <a:r>
                        <a:rPr lang="es-ES" sz="1400" dirty="0" err="1" smtClean="0"/>
                        <a:t>cols</a:t>
                      </a:r>
                      <a:r>
                        <a:rPr lang="es-ES" sz="1400" dirty="0" smtClean="0"/>
                        <a:t>,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Kim H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cols, 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Jung R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cols.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1"/>
            <a:ext cx="171448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428596" y="4214818"/>
            <a:ext cx="92869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57158" y="1142984"/>
            <a:ext cx="92869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85720" y="1428736"/>
          <a:ext cx="692948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743"/>
                <a:gridCol w="3464743"/>
              </a:tblGrid>
              <a:tr h="324587"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 (sexo)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Autor</a:t>
                      </a:r>
                      <a:endParaRPr lang="es-ES" dirty="0"/>
                    </a:p>
                  </a:txBody>
                  <a:tcPr/>
                </a:tc>
              </a:tr>
              <a:tr h="560247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Menor</a:t>
                      </a:r>
                      <a:r>
                        <a:rPr lang="es-ES" sz="1600" baseline="0" dirty="0" smtClean="0"/>
                        <a:t> porcentaje de fracasos en mujeres(4)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Hye</a:t>
                      </a:r>
                      <a:r>
                        <a:rPr lang="es-ES" sz="1600" baseline="0" dirty="0" smtClean="0"/>
                        <a:t> W y </a:t>
                      </a:r>
                      <a:r>
                        <a:rPr lang="es-ES" sz="1600" baseline="0" dirty="0" err="1" smtClean="0"/>
                        <a:t>cols</a:t>
                      </a:r>
                      <a:r>
                        <a:rPr lang="es-ES" sz="1600" baseline="0" dirty="0" smtClean="0"/>
                        <a:t>, Pérez P y </a:t>
                      </a:r>
                      <a:r>
                        <a:rPr lang="es-ES" sz="1600" baseline="0" dirty="0" err="1" smtClean="0"/>
                        <a:t>cols</a:t>
                      </a:r>
                      <a:r>
                        <a:rPr lang="es-ES" sz="1600" baseline="0" dirty="0" smtClean="0"/>
                        <a:t>, Jung R y </a:t>
                      </a:r>
                      <a:r>
                        <a:rPr lang="es-ES" sz="1600" baseline="0" dirty="0" err="1" smtClean="0"/>
                        <a:t>cols</a:t>
                      </a:r>
                      <a:r>
                        <a:rPr lang="es-ES" sz="1600" baseline="0" dirty="0" smtClean="0"/>
                        <a:t> y </a:t>
                      </a:r>
                      <a:r>
                        <a:rPr lang="es-ES" sz="1600" dirty="0" err="1" smtClean="0"/>
                        <a:t>Krebs</a:t>
                      </a:r>
                      <a:r>
                        <a:rPr lang="es-ES" sz="1600" dirty="0" smtClean="0"/>
                        <a:t> M y cols.</a:t>
                      </a:r>
                      <a:endParaRPr lang="es-ES" sz="1600" dirty="0"/>
                    </a:p>
                  </a:txBody>
                  <a:tcPr/>
                </a:tc>
              </a:tr>
              <a:tr h="560247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Menor</a:t>
                      </a:r>
                      <a:r>
                        <a:rPr lang="es-ES" sz="1600" baseline="0" dirty="0" smtClean="0"/>
                        <a:t> porcentaje de fracasos en hombres(2)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Sverzut</a:t>
                      </a:r>
                      <a:r>
                        <a:rPr lang="es-ES" sz="1600" dirty="0" smtClean="0"/>
                        <a:t> P</a:t>
                      </a:r>
                      <a:r>
                        <a:rPr lang="es-ES" sz="1600" baseline="0" dirty="0" smtClean="0"/>
                        <a:t> y </a:t>
                      </a:r>
                      <a:r>
                        <a:rPr lang="es-ES" sz="1600" baseline="0" dirty="0" err="1" smtClean="0"/>
                        <a:t>cols</a:t>
                      </a:r>
                      <a:r>
                        <a:rPr lang="es-ES" sz="1600" baseline="0" dirty="0" smtClean="0"/>
                        <a:t> y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Goodacre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cols.</a:t>
                      </a:r>
                      <a:endParaRPr lang="es-ES" sz="1600" dirty="0"/>
                    </a:p>
                  </a:txBody>
                  <a:tcPr/>
                </a:tc>
              </a:tr>
              <a:tr h="560247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No influencia significativa(3)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Won H y </a:t>
                      </a:r>
                      <a:r>
                        <a:rPr lang="es-ES" sz="1600" dirty="0" err="1" smtClean="0"/>
                        <a:t>cols</a:t>
                      </a:r>
                      <a:r>
                        <a:rPr lang="es-ES" sz="1600" baseline="0" dirty="0" smtClean="0"/>
                        <a:t>, </a:t>
                      </a:r>
                      <a:r>
                        <a:rPr lang="es-ES" sz="1600" baseline="0" dirty="0" err="1" smtClean="0"/>
                        <a:t>Koszuta</a:t>
                      </a:r>
                      <a:r>
                        <a:rPr lang="es-ES" sz="1600" baseline="0" dirty="0" smtClean="0"/>
                        <a:t> P y </a:t>
                      </a:r>
                      <a:r>
                        <a:rPr lang="es-ES" sz="1600" baseline="0" dirty="0" err="1" smtClean="0"/>
                        <a:t>cols</a:t>
                      </a:r>
                      <a:r>
                        <a:rPr lang="es-ES" sz="1600" baseline="0" dirty="0" smtClean="0"/>
                        <a:t>,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Sáez M y cols.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285720" y="4143380"/>
          <a:ext cx="6858048" cy="210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3429024"/>
              </a:tblGrid>
              <a:tr h="347324"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 ( causa del</a:t>
                      </a:r>
                      <a:r>
                        <a:rPr lang="es-ES" baseline="0" dirty="0" smtClean="0"/>
                        <a:t> fracaso)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Autor</a:t>
                      </a:r>
                      <a:endParaRPr lang="es-ES" dirty="0"/>
                    </a:p>
                  </a:txBody>
                  <a:tcPr/>
                </a:tc>
              </a:tr>
              <a:tr h="868311"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Periimplantitis</a:t>
                      </a:r>
                      <a:r>
                        <a:rPr lang="es-ES" sz="1600" dirty="0" smtClean="0"/>
                        <a:t>(6)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Swati</a:t>
                      </a:r>
                      <a:r>
                        <a:rPr lang="es-ES" sz="1600" dirty="0" smtClean="0"/>
                        <a:t> G. y </a:t>
                      </a:r>
                      <a:r>
                        <a:rPr lang="es-ES" sz="1600" dirty="0" err="1" smtClean="0"/>
                        <a:t>cols</a:t>
                      </a:r>
                      <a:r>
                        <a:rPr lang="es-ES" sz="1600" dirty="0" smtClean="0"/>
                        <a:t>,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err="1" smtClean="0"/>
                        <a:t>Francetti</a:t>
                      </a:r>
                      <a:r>
                        <a:rPr lang="es-ES" sz="1600" dirty="0" smtClean="0"/>
                        <a:t> L. y </a:t>
                      </a:r>
                      <a:r>
                        <a:rPr lang="es-ES" sz="1600" dirty="0" err="1" smtClean="0"/>
                        <a:t>cols</a:t>
                      </a:r>
                      <a:r>
                        <a:rPr lang="es-ES" sz="1600" dirty="0" smtClean="0"/>
                        <a:t>, </a:t>
                      </a:r>
                      <a:r>
                        <a:rPr lang="es-ES" sz="1600" baseline="0" dirty="0" smtClean="0"/>
                        <a:t>Pérez P y </a:t>
                      </a:r>
                      <a:r>
                        <a:rPr lang="es-ES" sz="1600" baseline="0" dirty="0" err="1" smtClean="0"/>
                        <a:t>cols</a:t>
                      </a:r>
                      <a:r>
                        <a:rPr lang="es-ES" sz="1600" dirty="0" smtClean="0"/>
                        <a:t> ,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Gupta S y cols,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Padullés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y cols y </a:t>
                      </a:r>
                      <a:r>
                        <a:rPr lang="es-ES" sz="1600" dirty="0" err="1" smtClean="0"/>
                        <a:t>Krebs</a:t>
                      </a:r>
                      <a:r>
                        <a:rPr lang="es-ES" sz="1600" dirty="0" smtClean="0"/>
                        <a:t> M y </a:t>
                      </a:r>
                      <a:r>
                        <a:rPr lang="es-ES" sz="1600" dirty="0" err="1" smtClean="0"/>
                        <a:t>cols</a:t>
                      </a:r>
                      <a:r>
                        <a:rPr lang="es-ES" sz="16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</a:tr>
              <a:tr h="868311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Fractura</a:t>
                      </a:r>
                      <a:r>
                        <a:rPr lang="es-ES" sz="1600" baseline="0" dirty="0" smtClean="0"/>
                        <a:t> del implante(2)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/>
                        <a:t>Sverzut</a:t>
                      </a:r>
                      <a:r>
                        <a:rPr lang="es-ES" sz="1600" dirty="0" smtClean="0"/>
                        <a:t> P</a:t>
                      </a:r>
                      <a:r>
                        <a:rPr lang="es-ES" sz="1600" baseline="0" dirty="0" smtClean="0"/>
                        <a:t> y </a:t>
                      </a:r>
                      <a:r>
                        <a:rPr lang="es-ES" sz="1600" baseline="0" dirty="0" err="1" smtClean="0"/>
                        <a:t>cols</a:t>
                      </a:r>
                      <a:r>
                        <a:rPr lang="es-ES" sz="1600" baseline="0" dirty="0" smtClean="0"/>
                        <a:t> y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Goodacre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cols.</a:t>
                      </a:r>
                      <a:endParaRPr lang="es-ES" sz="1600" dirty="0" smtClean="0"/>
                    </a:p>
                    <a:p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229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Variable(fracaso</a:t>
                      </a:r>
                      <a:r>
                        <a:rPr lang="es-ES" baseline="0" dirty="0" smtClean="0"/>
                        <a:t> en función del tipo de </a:t>
                      </a:r>
                      <a:r>
                        <a:rPr lang="es-ES" baseline="0" dirty="0" err="1" smtClean="0"/>
                        <a:t>edentulismo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Autor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Edentulismo</a:t>
                      </a:r>
                      <a:r>
                        <a:rPr lang="es-ES" dirty="0" smtClean="0"/>
                        <a:t> total(4)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Mischa</a:t>
                      </a:r>
                      <a:r>
                        <a:rPr lang="es-ES" sz="1800" dirty="0" smtClean="0"/>
                        <a:t> K.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baseline="0" dirty="0" smtClean="0"/>
                        <a:t>Kim H y </a:t>
                      </a:r>
                      <a:r>
                        <a:rPr lang="es-ES" sz="1800" baseline="0" dirty="0" err="1" smtClean="0"/>
                        <a:t>cols</a:t>
                      </a:r>
                      <a:r>
                        <a:rPr lang="es-ES" sz="1800" baseline="0" dirty="0" smtClean="0"/>
                        <a:t>,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Gupta S y cols, Won H y cols.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Edentulismo</a:t>
                      </a:r>
                      <a:r>
                        <a:rPr lang="es-ES" baseline="0" dirty="0" smtClean="0"/>
                        <a:t> parcial (2)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Pérez P</a:t>
                      </a:r>
                      <a:r>
                        <a:rPr lang="es-ES" sz="1800" baseline="0" dirty="0" smtClean="0"/>
                        <a:t> y </a:t>
                      </a:r>
                      <a:r>
                        <a:rPr lang="es-ES" sz="1800" baseline="0" dirty="0" err="1" smtClean="0"/>
                        <a:t>cols</a:t>
                      </a:r>
                      <a:r>
                        <a:rPr lang="es-ES" sz="1800" baseline="0" dirty="0" smtClean="0"/>
                        <a:t> y </a:t>
                      </a:r>
                      <a:r>
                        <a:rPr lang="es-ES" sz="1800" dirty="0" err="1" smtClean="0"/>
                        <a:t>Sverzut</a:t>
                      </a:r>
                      <a:r>
                        <a:rPr lang="es-ES" sz="1800" dirty="0" smtClean="0"/>
                        <a:t> P</a:t>
                      </a:r>
                      <a:r>
                        <a:rPr lang="es-ES" sz="1800" baseline="0" dirty="0" smtClean="0"/>
                        <a:t> y </a:t>
                      </a:r>
                      <a:r>
                        <a:rPr lang="es-ES" sz="1800" baseline="0" dirty="0" err="1" smtClean="0"/>
                        <a:t>cols</a:t>
                      </a:r>
                      <a:r>
                        <a:rPr lang="es-ES" sz="1800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596" y="4286256"/>
          <a:ext cx="8143932" cy="155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642942"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Variable(calidad</a:t>
                      </a:r>
                      <a:r>
                        <a:rPr lang="es-ES" baseline="0" dirty="0" smtClean="0"/>
                        <a:t> ósea)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Autor</a:t>
                      </a:r>
                      <a:endParaRPr lang="es-ES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es-ES" dirty="0" smtClean="0"/>
                        <a:t>Tipo II y III(7)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/>
                        <a:t>Krebs</a:t>
                      </a:r>
                      <a:r>
                        <a:rPr lang="es-ES" sz="1800" dirty="0" smtClean="0"/>
                        <a:t> M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baseline="0" dirty="0" smtClean="0"/>
                        <a:t> y Kim H y </a:t>
                      </a:r>
                      <a:r>
                        <a:rPr lang="es-ES" sz="1800" baseline="0" dirty="0" err="1" smtClean="0"/>
                        <a:t>cols</a:t>
                      </a:r>
                      <a:r>
                        <a:rPr lang="es-ES" sz="1800" baseline="0" dirty="0" smtClean="0"/>
                        <a:t>,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Gupta S y cols, Won H y cols,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Sverzut</a:t>
                      </a:r>
                      <a:r>
                        <a:rPr lang="es-ES" sz="1800" dirty="0" smtClean="0"/>
                        <a:t>  P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smtClean="0"/>
                        <a:t>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, </a:t>
                      </a:r>
                      <a:r>
                        <a:rPr lang="es-ES" sz="1800" dirty="0" err="1" smtClean="0"/>
                        <a:t>Francetti</a:t>
                      </a:r>
                      <a:r>
                        <a:rPr lang="es-ES" sz="1800" dirty="0" smtClean="0"/>
                        <a:t> L</a:t>
                      </a:r>
                      <a:r>
                        <a:rPr lang="es-ES" sz="1800" baseline="0" dirty="0" smtClean="0"/>
                        <a:t> y </a:t>
                      </a:r>
                      <a:r>
                        <a:rPr lang="es-ES" sz="1800" baseline="0" dirty="0" err="1" smtClean="0"/>
                        <a:t>cols</a:t>
                      </a:r>
                      <a:r>
                        <a:rPr lang="es-ES" sz="1800" baseline="0" dirty="0" smtClean="0"/>
                        <a:t>, </a:t>
                      </a:r>
                      <a:r>
                        <a:rPr lang="es-ES" sz="1800" baseline="0" dirty="0" err="1" smtClean="0"/>
                        <a:t>Buser</a:t>
                      </a:r>
                      <a:r>
                        <a:rPr lang="es-ES" sz="1800" baseline="0" dirty="0" smtClean="0"/>
                        <a:t> H y cols.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21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2499"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 (longitud de implante)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Autor</a:t>
                      </a:r>
                      <a:endParaRPr lang="es-ES" dirty="0"/>
                    </a:p>
                  </a:txBody>
                  <a:tcPr/>
                </a:tc>
              </a:tr>
              <a:tr h="781026">
                <a:tc>
                  <a:txBody>
                    <a:bodyPr/>
                    <a:lstStyle/>
                    <a:p>
                      <a:r>
                        <a:rPr lang="es-ES" dirty="0" smtClean="0"/>
                        <a:t>Tasa</a:t>
                      </a:r>
                      <a:r>
                        <a:rPr lang="es-ES" baseline="0" dirty="0" smtClean="0"/>
                        <a:t> de supervivencia mayor con 12-14mm(6)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Pérez P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 , </a:t>
                      </a:r>
                      <a:r>
                        <a:rPr lang="es-ES" sz="1800" dirty="0" err="1" smtClean="0"/>
                        <a:t>Mischa</a:t>
                      </a:r>
                      <a:r>
                        <a:rPr lang="es-ES" sz="1800" dirty="0" smtClean="0"/>
                        <a:t> K.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,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err="1" smtClean="0"/>
                        <a:t>Swati</a:t>
                      </a:r>
                      <a:r>
                        <a:rPr lang="es-ES" sz="1800" dirty="0" smtClean="0"/>
                        <a:t> G.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,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err="1" smtClean="0"/>
                        <a:t>Francetti</a:t>
                      </a:r>
                      <a:r>
                        <a:rPr lang="es-ES" sz="1800" dirty="0" smtClean="0"/>
                        <a:t> L</a:t>
                      </a:r>
                      <a:r>
                        <a:rPr lang="es-ES" sz="1800" baseline="0" dirty="0" smtClean="0"/>
                        <a:t> y </a:t>
                      </a:r>
                      <a:r>
                        <a:rPr lang="es-ES" sz="1800" baseline="0" dirty="0" err="1" smtClean="0"/>
                        <a:t>cols</a:t>
                      </a:r>
                      <a:r>
                        <a:rPr lang="es-ES" sz="1800" baseline="0" dirty="0" smtClean="0"/>
                        <a:t>, Kim H y </a:t>
                      </a:r>
                      <a:r>
                        <a:rPr lang="es-ES" sz="1800" baseline="0" dirty="0" err="1" smtClean="0"/>
                        <a:t>cols</a:t>
                      </a:r>
                      <a:r>
                        <a:rPr lang="es-ES" sz="1800" baseline="0" dirty="0" smtClean="0"/>
                        <a:t> y </a:t>
                      </a:r>
                      <a:r>
                        <a:rPr lang="es-ES" sz="1800" dirty="0" err="1" smtClean="0"/>
                        <a:t>Hye</a:t>
                      </a:r>
                      <a:r>
                        <a:rPr lang="es-ES" sz="1800" dirty="0" smtClean="0"/>
                        <a:t> W.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781026">
                <a:tc>
                  <a:txBody>
                    <a:bodyPr/>
                    <a:lstStyle/>
                    <a:p>
                      <a:r>
                        <a:rPr lang="es-ES" dirty="0" smtClean="0"/>
                        <a:t>Tasa de supervivencia</a:t>
                      </a:r>
                      <a:r>
                        <a:rPr lang="es-ES" baseline="0" dirty="0" smtClean="0"/>
                        <a:t> mayor con8-10mm(1)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Sverzut</a:t>
                      </a:r>
                      <a:r>
                        <a:rPr lang="es-ES" sz="1800" dirty="0" smtClean="0"/>
                        <a:t> P</a:t>
                      </a:r>
                      <a:r>
                        <a:rPr lang="es-ES" sz="1800" baseline="0" dirty="0" smtClean="0"/>
                        <a:t> y cols.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34" y="4214818"/>
          <a:ext cx="8143932" cy="234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 (diámetro</a:t>
                      </a:r>
                      <a:r>
                        <a:rPr lang="es-ES" baseline="0" dirty="0" smtClean="0"/>
                        <a:t> de implante)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Autor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Tasa</a:t>
                      </a:r>
                      <a:r>
                        <a:rPr lang="es-ES" baseline="0" dirty="0" smtClean="0"/>
                        <a:t> de supervivencia mayor con 4-5mm (5)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Hye</a:t>
                      </a:r>
                      <a:r>
                        <a:rPr lang="es-ES" sz="1800" dirty="0" smtClean="0"/>
                        <a:t> W.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 , </a:t>
                      </a:r>
                      <a:r>
                        <a:rPr lang="es-ES" sz="1800" dirty="0" err="1" smtClean="0"/>
                        <a:t>Swati</a:t>
                      </a:r>
                      <a:r>
                        <a:rPr lang="es-ES" sz="1800" dirty="0" smtClean="0"/>
                        <a:t> G.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 , Pérez P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, </a:t>
                      </a:r>
                      <a:r>
                        <a:rPr lang="es-ES" sz="1800" dirty="0" err="1" smtClean="0"/>
                        <a:t>Francetti</a:t>
                      </a:r>
                      <a:r>
                        <a:rPr lang="es-ES" sz="1800" dirty="0" smtClean="0"/>
                        <a:t> L</a:t>
                      </a:r>
                      <a:r>
                        <a:rPr lang="es-ES" sz="1800" baseline="0" dirty="0" smtClean="0"/>
                        <a:t> y </a:t>
                      </a:r>
                      <a:r>
                        <a:rPr lang="es-ES" sz="1800" baseline="0" dirty="0" err="1" smtClean="0"/>
                        <a:t>cols</a:t>
                      </a:r>
                      <a:r>
                        <a:rPr lang="es-ES" sz="1800" baseline="0" dirty="0" smtClean="0"/>
                        <a:t> y </a:t>
                      </a:r>
                      <a:r>
                        <a:rPr lang="es-ES" sz="1800" dirty="0" err="1" smtClean="0"/>
                        <a:t>Mischa</a:t>
                      </a:r>
                      <a:r>
                        <a:rPr lang="es-ES" sz="1800" dirty="0" smtClean="0"/>
                        <a:t> K. y cols.</a:t>
                      </a:r>
                    </a:p>
                  </a:txBody>
                  <a:tcPr/>
                </a:tc>
              </a:tr>
              <a:tr h="1060782">
                <a:tc>
                  <a:txBody>
                    <a:bodyPr/>
                    <a:lstStyle/>
                    <a:p>
                      <a:r>
                        <a:rPr lang="es-ES" dirty="0" smtClean="0"/>
                        <a:t>Tasa de supervivencia</a:t>
                      </a:r>
                      <a:r>
                        <a:rPr lang="es-ES" baseline="0" dirty="0" smtClean="0"/>
                        <a:t> mayor con 3-3,75mm (3)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Cho</a:t>
                      </a:r>
                      <a:r>
                        <a:rPr lang="es-ES" sz="1800" dirty="0" smtClean="0"/>
                        <a:t> S.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,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err="1" smtClean="0"/>
                        <a:t>Bakaeen</a:t>
                      </a:r>
                      <a:r>
                        <a:rPr lang="es-ES" sz="1800" dirty="0" smtClean="0"/>
                        <a:t> L. y </a:t>
                      </a:r>
                      <a:r>
                        <a:rPr lang="es-ES" sz="1800" dirty="0" err="1" smtClean="0"/>
                        <a:t>cols</a:t>
                      </a:r>
                      <a:r>
                        <a:rPr lang="es-ES" sz="1800" dirty="0" smtClean="0"/>
                        <a:t> , </a:t>
                      </a:r>
                      <a:r>
                        <a:rPr lang="en-US" sz="1800" dirty="0" err="1" smtClean="0"/>
                        <a:t>Bakaeen</a:t>
                      </a:r>
                      <a:r>
                        <a:rPr lang="en-US" sz="1800" dirty="0" smtClean="0"/>
                        <a:t> L</a:t>
                      </a:r>
                      <a:r>
                        <a:rPr lang="en-US" sz="1800" baseline="0" dirty="0" smtClean="0"/>
                        <a:t> y cols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5. Discusión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895864"/>
          </a:xfrm>
        </p:spPr>
        <p:txBody>
          <a:bodyPr>
            <a:normAutofit fontScale="92500" lnSpcReduction="10000"/>
          </a:bodyPr>
          <a:lstStyle/>
          <a:p>
            <a:r>
              <a:rPr lang="es-ES" sz="2100" b="1" dirty="0" smtClean="0"/>
              <a:t>Tasa de éxito- localización</a:t>
            </a:r>
            <a:r>
              <a:rPr lang="es-ES" sz="2100" dirty="0" smtClean="0"/>
              <a:t>:</a:t>
            </a:r>
          </a:p>
          <a:p>
            <a:pPr>
              <a:buNone/>
            </a:pPr>
            <a:r>
              <a:rPr lang="es-ES" sz="2100" dirty="0" smtClean="0"/>
              <a:t>          Kim H. y </a:t>
            </a:r>
            <a:r>
              <a:rPr lang="es-ES" sz="2100" dirty="0" err="1" smtClean="0"/>
              <a:t>cols</a:t>
            </a:r>
            <a:r>
              <a:rPr lang="es-ES" sz="2100" dirty="0" smtClean="0"/>
              <a:t>  98,1% maxilar</a:t>
            </a:r>
          </a:p>
          <a:p>
            <a:pPr>
              <a:buNone/>
            </a:pPr>
            <a:r>
              <a:rPr lang="es-ES" sz="2100" dirty="0" smtClean="0"/>
              <a:t>                                   94,3% mandíbula</a:t>
            </a:r>
          </a:p>
          <a:p>
            <a:pPr>
              <a:buNone/>
            </a:pPr>
            <a:r>
              <a:rPr lang="es-ES" sz="2100" dirty="0" smtClean="0"/>
              <a:t>           </a:t>
            </a:r>
            <a:r>
              <a:rPr lang="es-ES" sz="2100" dirty="0" err="1" smtClean="0"/>
              <a:t>Francetti</a:t>
            </a:r>
            <a:r>
              <a:rPr lang="es-ES" sz="2100" dirty="0" smtClean="0"/>
              <a:t> L .y </a:t>
            </a:r>
            <a:r>
              <a:rPr lang="es-ES" sz="2100" dirty="0" err="1" smtClean="0"/>
              <a:t>cols</a:t>
            </a:r>
            <a:r>
              <a:rPr lang="es-ES" sz="2100" dirty="0" smtClean="0"/>
              <a:t>   43,4% maxilar</a:t>
            </a:r>
          </a:p>
          <a:p>
            <a:pPr>
              <a:buNone/>
            </a:pPr>
            <a:r>
              <a:rPr lang="es-ES" sz="2100" dirty="0" smtClean="0"/>
              <a:t>                                            63,6% mandíbula</a:t>
            </a:r>
          </a:p>
          <a:p>
            <a:pPr>
              <a:buNone/>
            </a:pPr>
            <a:r>
              <a:rPr lang="es-ES" sz="2100" dirty="0" smtClean="0"/>
              <a:t>           </a:t>
            </a:r>
            <a:r>
              <a:rPr lang="es-ES" sz="2100" dirty="0" err="1" smtClean="0"/>
              <a:t>Krebs</a:t>
            </a:r>
            <a:r>
              <a:rPr lang="es-ES" sz="2100" dirty="0" smtClean="0"/>
              <a:t> M. y </a:t>
            </a:r>
            <a:r>
              <a:rPr lang="es-ES" sz="2100" dirty="0" err="1" smtClean="0"/>
              <a:t>cols</a:t>
            </a:r>
            <a:r>
              <a:rPr lang="es-ES" sz="2100" dirty="0" smtClean="0"/>
              <a:t>   94, 7% maxilar</a:t>
            </a:r>
          </a:p>
          <a:p>
            <a:pPr>
              <a:buNone/>
            </a:pPr>
            <a:r>
              <a:rPr lang="es-ES" sz="2100" dirty="0" smtClean="0"/>
              <a:t>                                         92, 1% mandíbula</a:t>
            </a:r>
          </a:p>
          <a:p>
            <a:endParaRPr lang="es-ES" sz="2100" b="1" dirty="0" smtClean="0"/>
          </a:p>
          <a:p>
            <a:endParaRPr lang="es-ES" sz="2100" b="1" dirty="0" smtClean="0"/>
          </a:p>
          <a:p>
            <a:r>
              <a:rPr lang="es-ES" sz="2100" b="1" dirty="0" smtClean="0"/>
              <a:t>Mayor porcentaje de fracaso(edad):</a:t>
            </a:r>
          </a:p>
          <a:p>
            <a:pPr>
              <a:buNone/>
            </a:pPr>
            <a:r>
              <a:rPr lang="es-ES" sz="2100" dirty="0" smtClean="0"/>
              <a:t>            </a:t>
            </a:r>
            <a:r>
              <a:rPr lang="es-ES" sz="2100" dirty="0" err="1" smtClean="0"/>
              <a:t>Koszuta</a:t>
            </a:r>
            <a:r>
              <a:rPr lang="es-ES" sz="2100" dirty="0" smtClean="0"/>
              <a:t> P. y </a:t>
            </a:r>
            <a:r>
              <a:rPr lang="es-ES" sz="2100" dirty="0" err="1" smtClean="0"/>
              <a:t>cols</a:t>
            </a:r>
            <a:endParaRPr lang="es-ES" sz="2100" dirty="0" smtClean="0"/>
          </a:p>
          <a:p>
            <a:pPr>
              <a:buNone/>
            </a:pPr>
            <a:r>
              <a:rPr lang="es-ES" sz="2000" dirty="0" smtClean="0"/>
              <a:t>            Kim H y </a:t>
            </a:r>
            <a:r>
              <a:rPr lang="es-ES" sz="2000" dirty="0" err="1" smtClean="0"/>
              <a:t>cols</a:t>
            </a:r>
            <a:r>
              <a:rPr lang="es-ES" sz="2000" dirty="0" smtClean="0"/>
              <a:t>      </a:t>
            </a:r>
          </a:p>
          <a:p>
            <a:pPr>
              <a:buNone/>
            </a:pPr>
            <a:r>
              <a:rPr lang="es-ES" sz="2000" dirty="0" smtClean="0"/>
              <a:t>            Jung R y </a:t>
            </a:r>
            <a:r>
              <a:rPr lang="es-ES" sz="2000" dirty="0" err="1" smtClean="0"/>
              <a:t>cols</a:t>
            </a:r>
            <a:r>
              <a:rPr lang="es-ES" sz="2000" dirty="0" smtClean="0"/>
              <a:t>                   </a:t>
            </a:r>
          </a:p>
          <a:p>
            <a:pPr>
              <a:buNone/>
            </a:pPr>
            <a:r>
              <a:rPr lang="es-ES" sz="2000" dirty="0" smtClean="0"/>
              <a:t>                                      </a:t>
            </a:r>
            <a:endParaRPr lang="es-E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errar llave"/>
          <p:cNvSpPr/>
          <p:nvPr/>
        </p:nvSpPr>
        <p:spPr>
          <a:xfrm>
            <a:off x="3000364" y="4929198"/>
            <a:ext cx="214314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785918" y="364331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Maxilar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14942" y="1714488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Sverzut</a:t>
            </a:r>
            <a:r>
              <a:rPr lang="es-ES" dirty="0" smtClean="0"/>
              <a:t>  P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s-ES" dirty="0" err="1" smtClean="0"/>
              <a:t>Francetti</a:t>
            </a:r>
            <a:r>
              <a:rPr lang="es-ES" dirty="0" smtClean="0"/>
              <a:t> L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s-ES" dirty="0" err="1" smtClean="0"/>
              <a:t>Buser</a:t>
            </a:r>
            <a:r>
              <a:rPr lang="es-ES" dirty="0" smtClean="0"/>
              <a:t> H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s-ES" dirty="0" err="1" smtClean="0"/>
              <a:t>Koszuta</a:t>
            </a:r>
            <a:r>
              <a:rPr lang="es-ES" dirty="0" smtClean="0"/>
              <a:t> P y </a:t>
            </a:r>
            <a:r>
              <a:rPr lang="es-ES" dirty="0" err="1" smtClean="0"/>
              <a:t>cols</a:t>
            </a:r>
            <a:r>
              <a:rPr lang="es-ES" dirty="0" smtClean="0"/>
              <a:t> y Pérez P, </a:t>
            </a:r>
            <a:r>
              <a:rPr lang="en-US" dirty="0" smtClean="0"/>
              <a:t>Jung R y cols, </a:t>
            </a:r>
            <a:r>
              <a:rPr lang="en-US" dirty="0" err="1" smtClean="0">
                <a:solidFill>
                  <a:schemeClr val="dk1"/>
                </a:solidFill>
              </a:rPr>
              <a:t>Goodacre</a:t>
            </a:r>
            <a:r>
              <a:rPr lang="en-US" dirty="0" smtClean="0">
                <a:solidFill>
                  <a:schemeClr val="dk1"/>
                </a:solidFill>
              </a:rPr>
              <a:t> C y cols, </a:t>
            </a:r>
            <a:r>
              <a:rPr lang="en-US" dirty="0" err="1" smtClean="0">
                <a:solidFill>
                  <a:schemeClr val="dk1"/>
                </a:solidFill>
              </a:rPr>
              <a:t>Padullés</a:t>
            </a:r>
            <a:r>
              <a:rPr lang="en-US" dirty="0" smtClean="0">
                <a:solidFill>
                  <a:schemeClr val="dk1"/>
                </a:solidFill>
              </a:rPr>
              <a:t> E y cols, </a:t>
            </a:r>
            <a:r>
              <a:rPr lang="es-ES" dirty="0" smtClean="0">
                <a:solidFill>
                  <a:schemeClr val="dk1"/>
                </a:solidFill>
              </a:rPr>
              <a:t>Sáez M y </a:t>
            </a:r>
            <a:r>
              <a:rPr lang="es-ES" dirty="0" err="1" smtClean="0">
                <a:solidFill>
                  <a:schemeClr val="dk1"/>
                </a:solidFill>
              </a:rPr>
              <a:t>cols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286380" y="35718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Mandíbula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357554" y="500063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No influencia significativa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357818" y="450057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Pérez P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s-ES" dirty="0" err="1" smtClean="0"/>
              <a:t>Hye</a:t>
            </a:r>
            <a:r>
              <a:rPr lang="es-ES" dirty="0" smtClean="0"/>
              <a:t> W y </a:t>
            </a:r>
            <a:r>
              <a:rPr lang="es-ES" dirty="0" err="1" smtClean="0"/>
              <a:t>cols</a:t>
            </a:r>
            <a:r>
              <a:rPr lang="es-ES" dirty="0" smtClean="0"/>
              <a:t>, Won H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s-ES" dirty="0" err="1" smtClean="0"/>
              <a:t>Sverzut</a:t>
            </a:r>
            <a:r>
              <a:rPr lang="es-ES" dirty="0" smtClean="0"/>
              <a:t>  P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s-ES" dirty="0" err="1" smtClean="0">
                <a:solidFill>
                  <a:schemeClr val="dk1"/>
                </a:solidFill>
              </a:rPr>
              <a:t>Padullés</a:t>
            </a:r>
            <a:r>
              <a:rPr lang="es-ES" dirty="0" smtClean="0">
                <a:solidFill>
                  <a:schemeClr val="dk1"/>
                </a:solidFill>
              </a:rPr>
              <a:t> E y </a:t>
            </a:r>
            <a:r>
              <a:rPr lang="es-ES" dirty="0" err="1" smtClean="0">
                <a:solidFill>
                  <a:schemeClr val="dk1"/>
                </a:solidFill>
              </a:rPr>
              <a:t>cols</a:t>
            </a:r>
            <a:r>
              <a:rPr lang="es-ES" dirty="0" smtClean="0">
                <a:solidFill>
                  <a:schemeClr val="dk1"/>
                </a:solidFill>
              </a:rPr>
              <a:t>,</a:t>
            </a:r>
            <a:r>
              <a:rPr lang="es-ES" dirty="0" smtClean="0"/>
              <a:t>  </a:t>
            </a:r>
            <a:r>
              <a:rPr lang="es-ES" dirty="0" err="1" smtClean="0"/>
              <a:t>Francetti</a:t>
            </a:r>
            <a:r>
              <a:rPr lang="es-ES" dirty="0" smtClean="0"/>
              <a:t> L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n-US" dirty="0" smtClean="0">
                <a:solidFill>
                  <a:schemeClr val="dk1"/>
                </a:solidFill>
              </a:rPr>
              <a:t>Gupta S y cols.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429256" y="614364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Edades avanzadas</a:t>
            </a:r>
            <a:endParaRPr lang="es-E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Menor porcentaje de fracasos(sexo)</a:t>
            </a:r>
            <a:r>
              <a:rPr lang="es-ES" sz="1800" dirty="0" smtClean="0"/>
              <a:t>:</a:t>
            </a:r>
          </a:p>
          <a:p>
            <a:pPr>
              <a:buNone/>
            </a:pPr>
            <a:r>
              <a:rPr lang="es-ES" sz="2000" dirty="0" smtClean="0"/>
              <a:t>       </a:t>
            </a:r>
            <a:r>
              <a:rPr lang="en-US" sz="2000" dirty="0" err="1" smtClean="0">
                <a:solidFill>
                  <a:schemeClr val="dk1"/>
                </a:solidFill>
              </a:rPr>
              <a:t>Goodacre</a:t>
            </a:r>
            <a:r>
              <a:rPr lang="en-US" sz="2000" dirty="0" smtClean="0">
                <a:solidFill>
                  <a:schemeClr val="dk1"/>
                </a:solidFill>
              </a:rPr>
              <a:t> C y cols  </a:t>
            </a:r>
            <a:r>
              <a:rPr lang="es-ES" sz="2000" dirty="0" smtClean="0"/>
              <a:t>94, 6% mujeres</a:t>
            </a:r>
          </a:p>
          <a:p>
            <a:pPr>
              <a:buNone/>
            </a:pPr>
            <a:r>
              <a:rPr lang="es-ES" sz="2000" dirty="0" smtClean="0"/>
              <a:t>                                       92, 3%hombres</a:t>
            </a:r>
          </a:p>
          <a:p>
            <a:pPr>
              <a:buNone/>
            </a:pPr>
            <a:endParaRPr lang="en-US" sz="2000" dirty="0" smtClean="0">
              <a:solidFill>
                <a:schemeClr val="dk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       </a:t>
            </a:r>
            <a:r>
              <a:rPr lang="es-ES" sz="2000" dirty="0" err="1" smtClean="0"/>
              <a:t>Sverzut</a:t>
            </a:r>
            <a:r>
              <a:rPr lang="es-ES" sz="2000" dirty="0" smtClean="0"/>
              <a:t> P y </a:t>
            </a:r>
            <a:r>
              <a:rPr lang="es-ES" sz="2000" dirty="0" err="1" smtClean="0"/>
              <a:t>cols</a:t>
            </a:r>
            <a:r>
              <a:rPr lang="es-ES" sz="2000" dirty="0" smtClean="0"/>
              <a:t>  90,3% mujeres</a:t>
            </a:r>
            <a:endParaRPr lang="en-US" sz="2000" dirty="0" smtClean="0">
              <a:solidFill>
                <a:schemeClr val="dk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                                   89,3% hombres</a:t>
            </a:r>
            <a:endParaRPr lang="es-ES" sz="20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r>
              <a:rPr lang="es-ES" sz="1800" b="1" dirty="0" smtClean="0"/>
              <a:t>Causa del fracaso</a:t>
            </a:r>
            <a:r>
              <a:rPr lang="es-ES" b="1" dirty="0" smtClean="0"/>
              <a:t>:</a:t>
            </a:r>
          </a:p>
          <a:p>
            <a:pPr>
              <a:buNone/>
            </a:pPr>
            <a:r>
              <a:rPr lang="es-ES" b="1" dirty="0" smtClean="0"/>
              <a:t>       </a:t>
            </a:r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errar llave"/>
          <p:cNvSpPr/>
          <p:nvPr/>
        </p:nvSpPr>
        <p:spPr>
          <a:xfrm>
            <a:off x="4786314" y="1714488"/>
            <a:ext cx="214314" cy="1643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5000628" y="22145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Hombres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388" y="1785926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Hye</a:t>
            </a:r>
            <a:r>
              <a:rPr lang="es-ES" dirty="0" smtClean="0"/>
              <a:t> W y </a:t>
            </a:r>
            <a:r>
              <a:rPr lang="es-ES" dirty="0" err="1" smtClean="0"/>
              <a:t>cols</a:t>
            </a:r>
            <a:r>
              <a:rPr lang="es-ES" dirty="0" smtClean="0"/>
              <a:t>, Pérez P y </a:t>
            </a:r>
            <a:r>
              <a:rPr lang="es-ES" dirty="0" err="1" smtClean="0"/>
              <a:t>cols</a:t>
            </a:r>
            <a:r>
              <a:rPr lang="es-ES" dirty="0" smtClean="0"/>
              <a:t>, Jung R y </a:t>
            </a:r>
            <a:r>
              <a:rPr lang="es-ES" dirty="0" err="1" smtClean="0"/>
              <a:t>cols</a:t>
            </a:r>
            <a:r>
              <a:rPr lang="es-ES" dirty="0" smtClean="0"/>
              <a:t> y </a:t>
            </a:r>
            <a:r>
              <a:rPr lang="es-ES" dirty="0" err="1" smtClean="0"/>
              <a:t>Krebs</a:t>
            </a:r>
            <a:r>
              <a:rPr lang="es-ES" dirty="0" smtClean="0"/>
              <a:t> M y cols.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429388" y="314324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Mujeres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7224" y="364331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influencia significativa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57620" y="364331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Won H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s-ES" dirty="0" err="1" smtClean="0"/>
              <a:t>Koszuta</a:t>
            </a:r>
            <a:r>
              <a:rPr lang="es-ES" dirty="0" smtClean="0"/>
              <a:t> P y </a:t>
            </a:r>
            <a:r>
              <a:rPr lang="es-ES" dirty="0" err="1" smtClean="0"/>
              <a:t>cols</a:t>
            </a:r>
            <a:r>
              <a:rPr lang="es-ES" dirty="0" smtClean="0"/>
              <a:t>,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s-ES" dirty="0" smtClean="0">
                <a:solidFill>
                  <a:schemeClr val="dk1"/>
                </a:solidFill>
              </a:rPr>
              <a:t>Sáez M y cols.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57224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3"/>
                </a:solidFill>
              </a:rPr>
              <a:t>Periimplantitis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28662" y="4500570"/>
            <a:ext cx="18573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Swati</a:t>
            </a:r>
            <a:r>
              <a:rPr lang="es-ES" sz="1600" dirty="0" smtClean="0"/>
              <a:t> G. y </a:t>
            </a:r>
            <a:r>
              <a:rPr lang="es-ES" sz="1600" dirty="0" err="1" smtClean="0"/>
              <a:t>cols</a:t>
            </a:r>
            <a:r>
              <a:rPr lang="es-ES" sz="1600" dirty="0" smtClean="0"/>
              <a:t>, </a:t>
            </a:r>
            <a:r>
              <a:rPr lang="es-ES" sz="1600" dirty="0" err="1" smtClean="0"/>
              <a:t>Francetti</a:t>
            </a:r>
            <a:r>
              <a:rPr lang="es-ES" sz="1600" dirty="0" smtClean="0"/>
              <a:t> L. y </a:t>
            </a:r>
            <a:r>
              <a:rPr lang="es-ES" sz="1600" dirty="0" err="1" smtClean="0"/>
              <a:t>cols</a:t>
            </a:r>
            <a:r>
              <a:rPr lang="es-ES" sz="1600" dirty="0" smtClean="0"/>
              <a:t>, Pérez P y </a:t>
            </a:r>
            <a:r>
              <a:rPr lang="es-ES" sz="1600" dirty="0" err="1" smtClean="0"/>
              <a:t>cols</a:t>
            </a:r>
            <a:r>
              <a:rPr lang="es-ES" sz="1600" dirty="0" smtClean="0"/>
              <a:t> ,</a:t>
            </a:r>
            <a:r>
              <a:rPr lang="en-US" sz="1600" dirty="0" smtClean="0">
                <a:solidFill>
                  <a:schemeClr val="dk1"/>
                </a:solidFill>
              </a:rPr>
              <a:t> Gupta S y cols, </a:t>
            </a:r>
            <a:r>
              <a:rPr lang="en-US" sz="1600" dirty="0" err="1" smtClean="0">
                <a:solidFill>
                  <a:schemeClr val="dk1"/>
                </a:solidFill>
              </a:rPr>
              <a:t>Padullés</a:t>
            </a:r>
            <a:r>
              <a:rPr lang="en-US" sz="1600" dirty="0" smtClean="0">
                <a:solidFill>
                  <a:schemeClr val="dk1"/>
                </a:solidFill>
              </a:rPr>
              <a:t> E y cols y </a:t>
            </a:r>
            <a:r>
              <a:rPr lang="es-ES" sz="1600" dirty="0" err="1" smtClean="0"/>
              <a:t>Krebs</a:t>
            </a:r>
            <a:r>
              <a:rPr lang="es-ES" sz="1600" dirty="0" smtClean="0"/>
              <a:t> M y </a:t>
            </a:r>
            <a:r>
              <a:rPr lang="es-ES" sz="1600" dirty="0" err="1" smtClean="0"/>
              <a:t>cols</a:t>
            </a:r>
            <a:r>
              <a:rPr lang="es-ES" sz="1600" dirty="0" smtClean="0"/>
              <a:t> </a:t>
            </a:r>
          </a:p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214810" y="4500570"/>
            <a:ext cx="17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Sverzut</a:t>
            </a:r>
            <a:r>
              <a:rPr lang="es-ES" dirty="0" smtClean="0"/>
              <a:t> P y </a:t>
            </a:r>
            <a:r>
              <a:rPr lang="es-ES" dirty="0" err="1" smtClean="0"/>
              <a:t>cols</a:t>
            </a:r>
            <a:r>
              <a:rPr lang="es-ES" dirty="0" smtClean="0"/>
              <a:t> y </a:t>
            </a:r>
            <a:r>
              <a:rPr lang="en-US" dirty="0" err="1" smtClean="0">
                <a:solidFill>
                  <a:schemeClr val="dk1"/>
                </a:solidFill>
              </a:rPr>
              <a:t>Goodacre</a:t>
            </a:r>
            <a:r>
              <a:rPr lang="en-US" dirty="0" smtClean="0">
                <a:solidFill>
                  <a:schemeClr val="dk1"/>
                </a:solidFill>
              </a:rPr>
              <a:t> C y cols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429124" y="600076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Fractura del implante</a:t>
            </a:r>
            <a:endParaRPr lang="es-E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1. </a:t>
            </a:r>
            <a:r>
              <a:rPr lang="es-ES" sz="2800" dirty="0"/>
              <a:t>Introducción</a:t>
            </a:r>
          </a:p>
          <a:p>
            <a:r>
              <a:rPr lang="es-ES" sz="2800" dirty="0" smtClean="0"/>
              <a:t>2. Objetivos</a:t>
            </a:r>
          </a:p>
          <a:p>
            <a:r>
              <a:rPr lang="es-ES" sz="2800" dirty="0" smtClean="0"/>
              <a:t>3. Material y métodos</a:t>
            </a:r>
            <a:endParaRPr lang="es-ES" sz="2800" dirty="0"/>
          </a:p>
          <a:p>
            <a:r>
              <a:rPr lang="es-ES" sz="2800" dirty="0" smtClean="0"/>
              <a:t>4. </a:t>
            </a:r>
            <a:r>
              <a:rPr lang="es-ES" sz="2800" dirty="0"/>
              <a:t>Resultados </a:t>
            </a:r>
          </a:p>
          <a:p>
            <a:r>
              <a:rPr lang="es-ES" sz="2800" dirty="0" smtClean="0"/>
              <a:t>5. </a:t>
            </a:r>
            <a:r>
              <a:rPr lang="es-ES" sz="2800" dirty="0"/>
              <a:t>Discusión</a:t>
            </a:r>
          </a:p>
          <a:p>
            <a:r>
              <a:rPr lang="es-ES" sz="2800" dirty="0" smtClean="0"/>
              <a:t>6. </a:t>
            </a:r>
            <a:r>
              <a:rPr lang="es-ES" sz="2800" dirty="0"/>
              <a:t>Conclusión</a:t>
            </a:r>
          </a:p>
          <a:p>
            <a:r>
              <a:rPr lang="es-ES" sz="2800" dirty="0" smtClean="0"/>
              <a:t>7. </a:t>
            </a:r>
            <a:r>
              <a:rPr lang="es-ES" sz="2800" dirty="0"/>
              <a:t>Bibliografía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5704" y="2428868"/>
            <a:ext cx="465829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4967302"/>
          </a:xfrm>
        </p:spPr>
        <p:txBody>
          <a:bodyPr/>
          <a:lstStyle/>
          <a:p>
            <a:r>
              <a:rPr lang="es-ES" sz="2000" b="1" dirty="0" smtClean="0"/>
              <a:t>Fracaso según el tipo </a:t>
            </a:r>
            <a:r>
              <a:rPr lang="es-ES" sz="2000" b="1" dirty="0" err="1" smtClean="0"/>
              <a:t>edentulismo</a:t>
            </a:r>
            <a:r>
              <a:rPr lang="es-ES" sz="2000" b="1" dirty="0" smtClean="0"/>
              <a:t>:</a:t>
            </a:r>
          </a:p>
          <a:p>
            <a:pPr>
              <a:buNone/>
            </a:pPr>
            <a:r>
              <a:rPr lang="es-ES" sz="2000" dirty="0" smtClean="0"/>
              <a:t>           </a:t>
            </a:r>
            <a:r>
              <a:rPr lang="es-ES" sz="2000" dirty="0" err="1" smtClean="0"/>
              <a:t>Mischa</a:t>
            </a:r>
            <a:r>
              <a:rPr lang="es-ES" sz="2000" dirty="0" smtClean="0"/>
              <a:t> K. y </a:t>
            </a:r>
            <a:r>
              <a:rPr lang="es-ES" sz="2000" dirty="0" err="1" smtClean="0"/>
              <a:t>cols</a:t>
            </a:r>
            <a:r>
              <a:rPr lang="es-ES" sz="2000" dirty="0" smtClean="0"/>
              <a:t> </a:t>
            </a:r>
          </a:p>
          <a:p>
            <a:pPr>
              <a:buNone/>
            </a:pPr>
            <a:r>
              <a:rPr lang="es-ES" sz="2000" dirty="0" smtClean="0"/>
              <a:t>           Kim H y </a:t>
            </a:r>
            <a:r>
              <a:rPr lang="es-ES" sz="2000" dirty="0" err="1" smtClean="0"/>
              <a:t>cols</a:t>
            </a:r>
            <a:endParaRPr lang="es-ES" sz="2000" dirty="0" smtClean="0"/>
          </a:p>
          <a:p>
            <a:pPr>
              <a:buNone/>
            </a:pPr>
            <a:r>
              <a:rPr lang="es-ES" sz="2000" dirty="0" smtClean="0">
                <a:solidFill>
                  <a:schemeClr val="dk1"/>
                </a:solidFill>
              </a:rPr>
              <a:t>           </a:t>
            </a:r>
            <a:r>
              <a:rPr lang="en-US" sz="2000" dirty="0" smtClean="0">
                <a:solidFill>
                  <a:schemeClr val="dk1"/>
                </a:solidFill>
              </a:rPr>
              <a:t>Gupta S y cols</a:t>
            </a:r>
          </a:p>
          <a:p>
            <a:pPr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           Won H y cols.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           Pérez P. y </a:t>
            </a:r>
            <a:r>
              <a:rPr lang="es-ES" sz="2000" dirty="0" err="1" smtClean="0"/>
              <a:t>cols</a:t>
            </a:r>
            <a:r>
              <a:rPr lang="es-ES" sz="2000" dirty="0" smtClean="0"/>
              <a:t> </a:t>
            </a:r>
          </a:p>
          <a:p>
            <a:pPr>
              <a:buNone/>
            </a:pPr>
            <a:r>
              <a:rPr lang="es-ES" sz="2000" dirty="0" smtClean="0"/>
              <a:t>           </a:t>
            </a:r>
            <a:r>
              <a:rPr lang="es-ES" sz="2000" dirty="0" err="1" smtClean="0"/>
              <a:t>Sverzut</a:t>
            </a:r>
            <a:r>
              <a:rPr lang="es-ES" sz="2000" dirty="0" smtClean="0"/>
              <a:t> P y </a:t>
            </a:r>
            <a:r>
              <a:rPr lang="es-ES" sz="2000" dirty="0" err="1" smtClean="0"/>
              <a:t>cols</a:t>
            </a:r>
            <a:r>
              <a:rPr lang="es-ES" sz="2000" dirty="0" smtClean="0"/>
              <a:t>                </a:t>
            </a:r>
            <a:r>
              <a:rPr lang="es-ES" sz="2000" dirty="0" err="1" smtClean="0">
                <a:solidFill>
                  <a:schemeClr val="accent3"/>
                </a:solidFill>
              </a:rPr>
              <a:t>Edentulismo</a:t>
            </a:r>
            <a:r>
              <a:rPr lang="es-ES" sz="2000" dirty="0" smtClean="0">
                <a:solidFill>
                  <a:schemeClr val="accent3"/>
                </a:solidFill>
              </a:rPr>
              <a:t> parcial </a:t>
            </a:r>
            <a:endParaRPr lang="es-ES" sz="2000" dirty="0" smtClean="0"/>
          </a:p>
          <a:p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r>
              <a:rPr lang="es-ES" sz="2000" b="1" dirty="0" smtClean="0"/>
              <a:t>Calidad ósea:    </a:t>
            </a:r>
            <a:r>
              <a:rPr lang="es-ES" sz="2000" dirty="0" smtClean="0"/>
              <a:t>De acuerdo  hueso tipo </a:t>
            </a:r>
            <a:r>
              <a:rPr lang="es-ES" sz="2000" dirty="0" smtClean="0">
                <a:solidFill>
                  <a:schemeClr val="accent3"/>
                </a:solidFill>
              </a:rPr>
              <a:t>II y III mejor </a:t>
            </a:r>
            <a:r>
              <a:rPr lang="es-ES" sz="2000" dirty="0" smtClean="0"/>
              <a:t>calidad ósea.</a:t>
            </a: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r>
              <a:rPr lang="es-ES" sz="2000" b="1" dirty="0" smtClean="0"/>
              <a:t>                                              </a:t>
            </a:r>
          </a:p>
          <a:p>
            <a:pPr>
              <a:buNone/>
            </a:pPr>
            <a:endParaRPr lang="es-ES" sz="2000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3571868" y="22859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3"/>
                </a:solidFill>
              </a:rPr>
              <a:t>Edentulismo</a:t>
            </a:r>
            <a:r>
              <a:rPr lang="es-ES" dirty="0" smtClean="0">
                <a:solidFill>
                  <a:schemeClr val="accent3"/>
                </a:solidFill>
              </a:rPr>
              <a:t> total </a:t>
            </a:r>
            <a:endParaRPr lang="es-ES" dirty="0"/>
          </a:p>
        </p:txBody>
      </p:sp>
      <p:sp>
        <p:nvSpPr>
          <p:cNvPr id="11" name="10 Cerrar llave"/>
          <p:cNvSpPr/>
          <p:nvPr/>
        </p:nvSpPr>
        <p:spPr>
          <a:xfrm>
            <a:off x="2857488" y="1857364"/>
            <a:ext cx="214314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errar llave"/>
          <p:cNvSpPr/>
          <p:nvPr/>
        </p:nvSpPr>
        <p:spPr>
          <a:xfrm>
            <a:off x="3000364" y="3643314"/>
            <a:ext cx="142876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429264"/>
            <a:ext cx="3585747" cy="127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857364"/>
            <a:ext cx="2214579" cy="146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429000"/>
            <a:ext cx="25146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 fontScale="92500" lnSpcReduction="10000"/>
          </a:bodyPr>
          <a:lstStyle/>
          <a:p>
            <a:r>
              <a:rPr lang="es-ES" sz="1900" b="1" smtClean="0"/>
              <a:t>Tasa de éxito -Longitud </a:t>
            </a:r>
            <a:r>
              <a:rPr lang="es-ES" sz="1900" b="1" dirty="0" smtClean="0"/>
              <a:t>implante:  </a:t>
            </a:r>
          </a:p>
          <a:p>
            <a:pPr>
              <a:buNone/>
            </a:pPr>
            <a:r>
              <a:rPr lang="es-ES" sz="1800" dirty="0" smtClean="0"/>
              <a:t>         Pérez P y </a:t>
            </a:r>
            <a:r>
              <a:rPr lang="es-ES" sz="1800" dirty="0" err="1" smtClean="0"/>
              <a:t>cols</a:t>
            </a:r>
            <a:r>
              <a:rPr lang="es-ES" sz="1800" dirty="0" smtClean="0"/>
              <a:t>  </a:t>
            </a:r>
          </a:p>
          <a:p>
            <a:pPr>
              <a:buNone/>
            </a:pPr>
            <a:r>
              <a:rPr lang="es-ES" sz="1800" b="1" smtClean="0"/>
              <a:t>         </a:t>
            </a:r>
            <a:r>
              <a:rPr lang="es-ES" sz="1800" smtClean="0"/>
              <a:t>Mischa </a:t>
            </a:r>
            <a:r>
              <a:rPr lang="es-ES" sz="1800" dirty="0" smtClean="0"/>
              <a:t>K. y </a:t>
            </a:r>
            <a:r>
              <a:rPr lang="es-ES" sz="1800" dirty="0" err="1" smtClean="0"/>
              <a:t>cols</a:t>
            </a:r>
            <a:r>
              <a:rPr lang="es-ES" sz="1800" dirty="0" smtClean="0"/>
              <a:t> </a:t>
            </a:r>
          </a:p>
          <a:p>
            <a:pPr>
              <a:buNone/>
            </a:pPr>
            <a:r>
              <a:rPr lang="es-ES" sz="1800" dirty="0" smtClean="0"/>
              <a:t>         </a:t>
            </a:r>
            <a:r>
              <a:rPr lang="es-ES" sz="1800" dirty="0" err="1" smtClean="0"/>
              <a:t>Swati</a:t>
            </a:r>
            <a:r>
              <a:rPr lang="es-ES" sz="1800" dirty="0" smtClean="0"/>
              <a:t> G. y </a:t>
            </a:r>
            <a:r>
              <a:rPr lang="es-ES" sz="1800" dirty="0" err="1" smtClean="0"/>
              <a:t>cols</a:t>
            </a: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         </a:t>
            </a:r>
            <a:r>
              <a:rPr lang="es-ES" sz="1800" dirty="0" err="1" smtClean="0"/>
              <a:t>Francetti</a:t>
            </a:r>
            <a:r>
              <a:rPr lang="es-ES" sz="1800" dirty="0" smtClean="0"/>
              <a:t> L y </a:t>
            </a:r>
            <a:r>
              <a:rPr lang="es-ES" sz="1800" dirty="0" err="1" smtClean="0"/>
              <a:t>cols</a:t>
            </a:r>
            <a:r>
              <a:rPr lang="es-ES" sz="1800" dirty="0" smtClean="0"/>
              <a:t> </a:t>
            </a:r>
          </a:p>
          <a:p>
            <a:pPr>
              <a:buNone/>
            </a:pPr>
            <a:r>
              <a:rPr lang="es-ES" sz="1800" dirty="0" smtClean="0"/>
              <a:t>         Kim H y </a:t>
            </a:r>
            <a:r>
              <a:rPr lang="es-ES" sz="1800" dirty="0" err="1" smtClean="0"/>
              <a:t>cols</a:t>
            </a:r>
            <a:r>
              <a:rPr lang="es-ES" sz="1800" dirty="0" smtClean="0"/>
              <a:t> </a:t>
            </a:r>
          </a:p>
          <a:p>
            <a:pPr>
              <a:buNone/>
            </a:pPr>
            <a:r>
              <a:rPr lang="es-ES" sz="1800" dirty="0" smtClean="0"/>
              <a:t>         </a:t>
            </a:r>
            <a:r>
              <a:rPr lang="es-ES" sz="1800" dirty="0" err="1" smtClean="0"/>
              <a:t>Hye</a:t>
            </a:r>
            <a:r>
              <a:rPr lang="es-ES" sz="1800" dirty="0" smtClean="0"/>
              <a:t> W. y </a:t>
            </a:r>
            <a:r>
              <a:rPr lang="es-ES" sz="1800" dirty="0" err="1" smtClean="0"/>
              <a:t>cols</a:t>
            </a:r>
            <a:r>
              <a:rPr lang="es-ES" sz="1800" dirty="0" smtClean="0"/>
              <a:t> </a:t>
            </a:r>
          </a:p>
          <a:p>
            <a:pPr>
              <a:buNone/>
            </a:pPr>
            <a:r>
              <a:rPr lang="es-ES" sz="1800" b="1" dirty="0" smtClean="0"/>
              <a:t>                                   </a:t>
            </a:r>
          </a:p>
          <a:p>
            <a:pPr>
              <a:buNone/>
            </a:pPr>
            <a:r>
              <a:rPr lang="es-ES" sz="1800" b="1" dirty="0" smtClean="0"/>
              <a:t>               </a:t>
            </a:r>
          </a:p>
          <a:p>
            <a:pPr>
              <a:buNone/>
            </a:pPr>
            <a:endParaRPr lang="es-ES" sz="1900" b="1" dirty="0" smtClean="0"/>
          </a:p>
          <a:p>
            <a:r>
              <a:rPr lang="es-ES" sz="1900" b="1" smtClean="0"/>
              <a:t>Tasa de éxito- Diámetro </a:t>
            </a:r>
            <a:r>
              <a:rPr lang="es-ES" sz="1900" b="1" dirty="0" smtClean="0"/>
              <a:t>implante</a:t>
            </a:r>
            <a:r>
              <a:rPr lang="es-ES" sz="1900" dirty="0" smtClean="0"/>
              <a:t>:  </a:t>
            </a:r>
          </a:p>
          <a:p>
            <a:pPr>
              <a:buNone/>
            </a:pPr>
            <a:r>
              <a:rPr lang="es-ES" sz="1800" smtClean="0"/>
              <a:t>         Hye </a:t>
            </a:r>
            <a:r>
              <a:rPr lang="es-ES" sz="1800" dirty="0" smtClean="0"/>
              <a:t>W. y </a:t>
            </a:r>
            <a:r>
              <a:rPr lang="es-ES" sz="1800" dirty="0" err="1" smtClean="0"/>
              <a:t>cols</a:t>
            </a:r>
            <a:r>
              <a:rPr lang="es-ES" sz="1800" dirty="0" smtClean="0"/>
              <a:t> mayor éxito –mayor diámetro(5mm)</a:t>
            </a:r>
          </a:p>
          <a:p>
            <a:pPr>
              <a:buNone/>
            </a:pPr>
            <a:r>
              <a:rPr lang="es-ES" sz="1800" dirty="0" smtClean="0"/>
              <a:t>         </a:t>
            </a:r>
            <a:r>
              <a:rPr lang="es-ES" sz="1800" dirty="0" err="1" smtClean="0"/>
              <a:t>Swati</a:t>
            </a:r>
            <a:r>
              <a:rPr lang="es-ES" sz="1800" dirty="0" smtClean="0"/>
              <a:t> G. y </a:t>
            </a:r>
            <a:r>
              <a:rPr lang="es-ES" sz="1800" dirty="0" err="1" smtClean="0"/>
              <a:t>cols</a:t>
            </a:r>
            <a:r>
              <a:rPr lang="es-ES" sz="1800" dirty="0" smtClean="0"/>
              <a:t> mayor diámetro –menor </a:t>
            </a:r>
            <a:r>
              <a:rPr lang="es-ES" sz="1800" smtClean="0"/>
              <a:t>fractura (4,5mm )                             </a:t>
            </a:r>
            <a:endParaRPr lang="es-ES" sz="1800" dirty="0" smtClean="0"/>
          </a:p>
          <a:p>
            <a:pPr>
              <a:buNone/>
            </a:pPr>
            <a:r>
              <a:rPr lang="es-ES" sz="1800" smtClean="0"/>
              <a:t>         Pérez P y cols  mayor éxito (4mm)</a:t>
            </a:r>
          </a:p>
          <a:p>
            <a:pPr>
              <a:buNone/>
            </a:pPr>
            <a:r>
              <a:rPr lang="es-ES" sz="1800" smtClean="0"/>
              <a:t>         Francetti L y cols  mayor éxito (5 mm)</a:t>
            </a:r>
          </a:p>
          <a:p>
            <a:pPr>
              <a:buNone/>
            </a:pPr>
            <a:r>
              <a:rPr lang="es-ES" sz="1800" smtClean="0"/>
              <a:t>         Mischa K. y cols. Mayor éxito (5mm)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smtClean="0"/>
              <a:t>                 </a:t>
            </a:r>
            <a:endParaRPr lang="es-E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214678" y="264318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Mayor éxito 12-14mm 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2714612" y="1928802"/>
            <a:ext cx="428628" cy="16430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572132" y="200024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Sverzut</a:t>
            </a:r>
            <a:r>
              <a:rPr lang="es-ES" dirty="0" smtClean="0"/>
              <a:t> P y cols.</a:t>
            </a:r>
          </a:p>
          <a:p>
            <a:endParaRPr lang="es-ES" dirty="0"/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6358744" y="2570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572132" y="292893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Mayor éxito : menor longitud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43702" y="4929198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Cho</a:t>
            </a:r>
            <a:r>
              <a:rPr lang="es-ES" dirty="0" smtClean="0"/>
              <a:t> S. y </a:t>
            </a:r>
            <a:r>
              <a:rPr lang="es-ES" dirty="0" err="1" smtClean="0"/>
              <a:t>cols</a:t>
            </a:r>
            <a:r>
              <a:rPr lang="es-ES" dirty="0" smtClean="0"/>
              <a:t>, </a:t>
            </a:r>
            <a:r>
              <a:rPr lang="es-ES" dirty="0" err="1" smtClean="0"/>
              <a:t>Bakaeen</a:t>
            </a:r>
            <a:r>
              <a:rPr lang="es-ES" dirty="0" smtClean="0"/>
              <a:t> L. y </a:t>
            </a:r>
            <a:r>
              <a:rPr lang="es-ES" dirty="0" err="1" smtClean="0"/>
              <a:t>cols</a:t>
            </a:r>
            <a:r>
              <a:rPr lang="es-ES" dirty="0" smtClean="0"/>
              <a:t> , </a:t>
            </a:r>
            <a:r>
              <a:rPr lang="en-US" dirty="0" err="1" smtClean="0"/>
              <a:t>Bakaeen</a:t>
            </a:r>
            <a:r>
              <a:rPr lang="en-US" dirty="0" smtClean="0"/>
              <a:t> L y cols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43042" y="621166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Mayor diámetro : mayor éxito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58016" y="593467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3"/>
                </a:solidFill>
              </a:rPr>
              <a:t>Menor diámetro: mayor éxito </a:t>
            </a:r>
            <a:endParaRPr lang="es-ES" dirty="0">
              <a:solidFill>
                <a:schemeClr val="accent3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704123" y="3011389"/>
            <a:ext cx="3478319" cy="74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s-ES" sz="5300" dirty="0" smtClean="0"/>
              <a:t>6. Conclusión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1. Existe un mayor porcentaje de éxito en los implantes localizados en la mandíbula que en el maxilar.</a:t>
            </a:r>
          </a:p>
          <a:p>
            <a:r>
              <a:rPr lang="es-ES" sz="2000" dirty="0" smtClean="0"/>
              <a:t>2. Las causas más frecuentes de fracasos son la falta de </a:t>
            </a:r>
            <a:r>
              <a:rPr lang="es-ES" sz="2000" dirty="0" err="1" smtClean="0"/>
              <a:t>osteointegración</a:t>
            </a:r>
            <a:r>
              <a:rPr lang="es-ES" sz="2000" dirty="0" smtClean="0"/>
              <a:t> y la </a:t>
            </a:r>
            <a:r>
              <a:rPr lang="es-ES" sz="2000" dirty="0" err="1" smtClean="0"/>
              <a:t>perimplantitis</a:t>
            </a:r>
            <a:r>
              <a:rPr lang="es-ES" sz="2000" dirty="0" smtClean="0"/>
              <a:t>;  seguidas de las </a:t>
            </a:r>
            <a:r>
              <a:rPr lang="es-ES" sz="2000" smtClean="0"/>
              <a:t>complicaciones mecánicas. </a:t>
            </a:r>
            <a:endParaRPr lang="es-ES" sz="2000" dirty="0" smtClean="0"/>
          </a:p>
          <a:p>
            <a:r>
              <a:rPr lang="es-ES" sz="2000" dirty="0" smtClean="0"/>
              <a:t>3. El porcentaje de éxito es mayor en personas jóvenes,  en cuanto al sexo no se obtienen resultados significativos.</a:t>
            </a:r>
          </a:p>
          <a:p>
            <a:r>
              <a:rPr lang="es-ES" sz="2000" dirty="0" smtClean="0"/>
              <a:t>4. La tasa de supervivencia de los implantes tendrá mejor resultados cuanto mayor sea el diámetro y longitud de los implantes.</a:t>
            </a:r>
          </a:p>
          <a:p>
            <a:r>
              <a:rPr lang="es-ES" sz="2000" dirty="0" smtClean="0"/>
              <a:t>5. El resultado del tratamiento será mejor en pacientes con </a:t>
            </a:r>
            <a:r>
              <a:rPr lang="es-ES" sz="2000" dirty="0" err="1" smtClean="0"/>
              <a:t>edentulismos</a:t>
            </a:r>
            <a:r>
              <a:rPr lang="es-ES" sz="2000" dirty="0" smtClean="0"/>
              <a:t> unitarios y cuando nos encontremos con hueso tipo II y III.  </a:t>
            </a:r>
          </a:p>
          <a:p>
            <a:endParaRPr lang="es-ES" sz="20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r>
              <a:rPr lang="es-ES" dirty="0" smtClean="0"/>
              <a:t>7. 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s-ES" sz="1200" dirty="0" smtClean="0"/>
              <a:t>Pérez </a:t>
            </a:r>
            <a:r>
              <a:rPr lang="es-ES" sz="1200" dirty="0" err="1" smtClean="0"/>
              <a:t>Pérez</a:t>
            </a:r>
            <a:r>
              <a:rPr lang="es-ES" sz="1200" dirty="0" smtClean="0"/>
              <a:t> O. Factores de riesgo para el fracaso de implantes dentales osteointegrados en fase </a:t>
            </a:r>
            <a:r>
              <a:rPr lang="es-ES" sz="1200" dirty="0" err="1" smtClean="0"/>
              <a:t>quirurjica</a:t>
            </a:r>
            <a:r>
              <a:rPr lang="es-ES" sz="1200" dirty="0" smtClean="0"/>
              <a:t>. La Habana: Universidad de ciencias medicas de La Habana. Facultad de Estomatología; 2012.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Jung RE, </a:t>
            </a:r>
            <a:r>
              <a:rPr lang="en-US" sz="1200" dirty="0" err="1" smtClean="0"/>
              <a:t>Pjetursson</a:t>
            </a:r>
            <a:r>
              <a:rPr lang="en-US" sz="1200" dirty="0" smtClean="0"/>
              <a:t> SER, </a:t>
            </a:r>
            <a:r>
              <a:rPr lang="en-US" sz="1200" dirty="0" err="1" smtClean="0"/>
              <a:t>Glauser</a:t>
            </a:r>
            <a:r>
              <a:rPr lang="en-US" sz="1200" dirty="0" smtClean="0"/>
              <a:t> R, </a:t>
            </a:r>
            <a:r>
              <a:rPr lang="en-US" sz="1200" dirty="0" err="1" smtClean="0"/>
              <a:t>Zembic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, </a:t>
            </a:r>
            <a:r>
              <a:rPr lang="en-US" sz="1200" dirty="0" err="1" smtClean="0"/>
              <a:t>Zwahlen</a:t>
            </a:r>
            <a:r>
              <a:rPr lang="en-US" sz="1200" dirty="0" smtClean="0"/>
              <a:t> M, NP Lang. A systematic review of survival rates and complication to 5 years of single crowns on implants. </a:t>
            </a:r>
            <a:r>
              <a:rPr lang="en-US" sz="1200" dirty="0" err="1" smtClean="0"/>
              <a:t>Clin</a:t>
            </a:r>
            <a:r>
              <a:rPr lang="en-US" sz="1200" dirty="0" smtClean="0"/>
              <a:t> Oral Implants Res. 2008; 19 : 119-30.</a:t>
            </a:r>
            <a:endParaRPr lang="es-ES" sz="1200" dirty="0" smtClean="0"/>
          </a:p>
          <a:p>
            <a:pPr lvl="0">
              <a:buFont typeface="+mj-lt"/>
              <a:buAutoNum type="arabicPeriod"/>
            </a:pPr>
            <a:r>
              <a:rPr lang="es-ES" sz="1200" dirty="0" smtClean="0"/>
              <a:t> Sáez M. Criterios de éxito y fracaso en implantes dentales </a:t>
            </a:r>
            <a:r>
              <a:rPr lang="es-ES" sz="1200" dirty="0" err="1" smtClean="0"/>
              <a:t>osteintegrados</a:t>
            </a:r>
            <a:r>
              <a:rPr lang="es-ES" sz="1200" dirty="0" smtClean="0"/>
              <a:t>. Acta </a:t>
            </a:r>
            <a:r>
              <a:rPr lang="es-ES" sz="1200" dirty="0" err="1" smtClean="0"/>
              <a:t>Odontologica</a:t>
            </a:r>
            <a:r>
              <a:rPr lang="es-ES" sz="1200" dirty="0" smtClean="0"/>
              <a:t> Venezolana. 2013; 51(2).</a:t>
            </a:r>
          </a:p>
          <a:p>
            <a:pPr>
              <a:buFont typeface="+mj-lt"/>
              <a:buAutoNum type="arabicPeriod"/>
            </a:pPr>
            <a:r>
              <a:rPr lang="en-US" sz="1100" dirty="0" err="1" smtClean="0"/>
              <a:t>Albrektsson</a:t>
            </a:r>
            <a:r>
              <a:rPr lang="en-US" sz="1100" dirty="0" smtClean="0"/>
              <a:t> T, </a:t>
            </a:r>
            <a:r>
              <a:rPr lang="en-US" sz="1100" dirty="0" err="1" smtClean="0"/>
              <a:t>Zarb</a:t>
            </a:r>
            <a:r>
              <a:rPr lang="en-US" sz="1100" dirty="0" smtClean="0"/>
              <a:t> GA, Worthington P. The long term efficacy of dental implants currently are used: A review and proposed criteria of success. </a:t>
            </a:r>
            <a:r>
              <a:rPr lang="en-US" sz="1100" dirty="0" err="1" smtClean="0"/>
              <a:t>Int</a:t>
            </a:r>
            <a:r>
              <a:rPr lang="en-US" sz="1100" dirty="0" smtClean="0"/>
              <a:t> J Oral </a:t>
            </a:r>
            <a:r>
              <a:rPr lang="en-US" sz="1100" dirty="0" err="1" smtClean="0"/>
              <a:t>Maxillofac</a:t>
            </a:r>
            <a:r>
              <a:rPr lang="en-US" sz="1100" dirty="0" smtClean="0"/>
              <a:t> Implants. 1986; 1: 1-25.</a:t>
            </a:r>
            <a:endParaRPr lang="es-ES" sz="1200" dirty="0" smtClean="0"/>
          </a:p>
          <a:p>
            <a:pPr lvl="0">
              <a:buFont typeface="+mj-lt"/>
              <a:buAutoNum type="arabicPeriod"/>
            </a:pPr>
            <a:r>
              <a:rPr lang="es-ES" sz="1200" dirty="0" smtClean="0"/>
              <a:t> </a:t>
            </a:r>
            <a:r>
              <a:rPr lang="en-US" sz="1200" dirty="0" err="1" smtClean="0"/>
              <a:t>Goodacre</a:t>
            </a:r>
            <a:r>
              <a:rPr lang="en-US" sz="1200" dirty="0" smtClean="0"/>
              <a:t> CJ, Kan JY, </a:t>
            </a:r>
            <a:r>
              <a:rPr lang="en-US" sz="1200" dirty="0" err="1" smtClean="0"/>
              <a:t>Rungcharassaeng</a:t>
            </a:r>
            <a:r>
              <a:rPr lang="en-US" sz="1200" dirty="0" smtClean="0"/>
              <a:t> K. Clinical complications of </a:t>
            </a:r>
            <a:r>
              <a:rPr lang="en-US" sz="1200" dirty="0" err="1" smtClean="0"/>
              <a:t>osseintegrated</a:t>
            </a:r>
            <a:r>
              <a:rPr lang="en-US" sz="1200" dirty="0" smtClean="0"/>
              <a:t> implants.  J </a:t>
            </a:r>
            <a:r>
              <a:rPr lang="en-US" sz="1200" dirty="0" err="1" smtClean="0"/>
              <a:t>Prosthet</a:t>
            </a:r>
            <a:r>
              <a:rPr lang="en-US" sz="1200" dirty="0" smtClean="0"/>
              <a:t> Dent. 1999; 81 : 537-52.</a:t>
            </a:r>
            <a:endParaRPr lang="es-ES" sz="1200" dirty="0" smtClean="0"/>
          </a:p>
          <a:p>
            <a:pPr lvl="0">
              <a:buFont typeface="+mj-lt"/>
              <a:buAutoNum type="arabicPeriod"/>
            </a:pPr>
            <a:r>
              <a:rPr lang="es-ES" sz="1200" dirty="0" smtClean="0"/>
              <a:t> </a:t>
            </a:r>
            <a:r>
              <a:rPr lang="es-ES" sz="1200" dirty="0" err="1" smtClean="0"/>
              <a:t>Padullés</a:t>
            </a:r>
            <a:r>
              <a:rPr lang="es-ES" sz="1200" dirty="0" smtClean="0"/>
              <a:t> E, Catalán E, Giner L. Complicaciones y fracasos quirúrgicos en </a:t>
            </a:r>
            <a:r>
              <a:rPr lang="es-ES" sz="1200" dirty="0" err="1" smtClean="0"/>
              <a:t>implantología</a:t>
            </a:r>
            <a:r>
              <a:rPr lang="es-ES" sz="1200" dirty="0" smtClean="0"/>
              <a:t>. Revisión del estado actual del tema. </a:t>
            </a:r>
            <a:r>
              <a:rPr lang="es-ES" sz="1200" dirty="0" err="1" smtClean="0"/>
              <a:t>Rev</a:t>
            </a:r>
            <a:r>
              <a:rPr lang="es-ES" sz="1200" dirty="0" smtClean="0"/>
              <a:t> </a:t>
            </a:r>
            <a:r>
              <a:rPr lang="es-ES" sz="1200" dirty="0" err="1" smtClean="0"/>
              <a:t>Esp</a:t>
            </a:r>
            <a:r>
              <a:rPr lang="es-ES" sz="1200" dirty="0" smtClean="0"/>
              <a:t> </a:t>
            </a:r>
            <a:r>
              <a:rPr lang="es-ES" sz="1200" dirty="0" err="1" smtClean="0"/>
              <a:t>Odontoestomatologica</a:t>
            </a:r>
            <a:r>
              <a:rPr lang="es-ES" sz="1200" dirty="0" smtClean="0"/>
              <a:t> de implantes. 200;8(4): 216-232.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/>
              <a:t> </a:t>
            </a:r>
            <a:r>
              <a:rPr lang="en-US" sz="1200" dirty="0" err="1" smtClean="0"/>
              <a:t>Balaguer</a:t>
            </a:r>
            <a:r>
              <a:rPr lang="en-US" sz="1200" dirty="0" smtClean="0"/>
              <a:t> JC, </a:t>
            </a:r>
            <a:r>
              <a:rPr lang="en-US" sz="1200" dirty="0" err="1" smtClean="0"/>
              <a:t>Peñaranda</a:t>
            </a:r>
            <a:r>
              <a:rPr lang="en-US" sz="1200" dirty="0" smtClean="0"/>
              <a:t> D, </a:t>
            </a:r>
            <a:r>
              <a:rPr lang="en-US" sz="1200" dirty="0" err="1" smtClean="0"/>
              <a:t>Balaguer</a:t>
            </a:r>
            <a:r>
              <a:rPr lang="en-US" sz="1200" dirty="0" smtClean="0"/>
              <a:t> J, </a:t>
            </a:r>
            <a:r>
              <a:rPr lang="en-US" sz="1200" dirty="0" err="1" smtClean="0"/>
              <a:t>Peñaranda</a:t>
            </a:r>
            <a:r>
              <a:rPr lang="en-US" sz="1200" dirty="0" smtClean="0"/>
              <a:t> M. </a:t>
            </a:r>
            <a:r>
              <a:rPr lang="en-US" sz="1200" dirty="0" err="1" smtClean="0"/>
              <a:t>Inmediate</a:t>
            </a:r>
            <a:r>
              <a:rPr lang="en-US" sz="1200" dirty="0" smtClean="0"/>
              <a:t> bleeding complications in dental implants : A systematic review. Med Oral </a:t>
            </a:r>
            <a:r>
              <a:rPr lang="en-US" sz="1200" dirty="0" err="1" smtClean="0"/>
              <a:t>Patol</a:t>
            </a:r>
            <a:r>
              <a:rPr lang="en-US" sz="1200" dirty="0" smtClean="0"/>
              <a:t> Oral Cir </a:t>
            </a:r>
            <a:r>
              <a:rPr lang="en-US" sz="1200" dirty="0" err="1" smtClean="0"/>
              <a:t>Bucal</a:t>
            </a:r>
            <a:r>
              <a:rPr lang="en-US" sz="1200" dirty="0" smtClean="0"/>
              <a:t>. 2015; 20: 231-238.</a:t>
            </a:r>
          </a:p>
          <a:p>
            <a:pPr lvl="0">
              <a:buFont typeface="+mj-lt"/>
              <a:buAutoNum type="arabicPeriod"/>
            </a:pPr>
            <a:r>
              <a:rPr lang="es-ES" sz="1200" dirty="0" smtClean="0"/>
              <a:t> </a:t>
            </a:r>
            <a:r>
              <a:rPr lang="en-US" sz="1200" dirty="0" err="1" smtClean="0"/>
              <a:t>Koszuta</a:t>
            </a:r>
            <a:r>
              <a:rPr lang="en-US" sz="1200" dirty="0" smtClean="0"/>
              <a:t> P, </a:t>
            </a:r>
            <a:r>
              <a:rPr lang="en-US" sz="1200" dirty="0" err="1" smtClean="0"/>
              <a:t>Grafka</a:t>
            </a:r>
            <a:r>
              <a:rPr lang="en-US" sz="1200" dirty="0" smtClean="0"/>
              <a:t> A, </a:t>
            </a:r>
            <a:r>
              <a:rPr lang="en-US" sz="1200" dirty="0" err="1" smtClean="0"/>
              <a:t>Koszuta</a:t>
            </a:r>
            <a:r>
              <a:rPr lang="en-US" sz="1200" dirty="0" smtClean="0"/>
              <a:t> A, </a:t>
            </a:r>
            <a:r>
              <a:rPr lang="en-US" sz="1200" dirty="0" err="1" smtClean="0"/>
              <a:t>Lopuchi</a:t>
            </a:r>
            <a:r>
              <a:rPr lang="en-US" sz="1200" dirty="0" smtClean="0"/>
              <a:t> M, </a:t>
            </a:r>
            <a:r>
              <a:rPr lang="en-US" sz="1200" dirty="0" err="1" smtClean="0"/>
              <a:t>Szymansk</a:t>
            </a:r>
            <a:r>
              <a:rPr lang="en-US" sz="1200" dirty="0" smtClean="0"/>
              <a:t> J. Effects of selected factor son the </a:t>
            </a:r>
            <a:r>
              <a:rPr lang="en-US" sz="1200" dirty="0" err="1" smtClean="0"/>
              <a:t>osseointegration</a:t>
            </a:r>
            <a:r>
              <a:rPr lang="en-US" sz="1200" dirty="0" smtClean="0"/>
              <a:t> of dental implants. Piz </a:t>
            </a:r>
            <a:r>
              <a:rPr lang="en-US" sz="1200" dirty="0" err="1" smtClean="0"/>
              <a:t>Menopauzalny</a:t>
            </a:r>
            <a:r>
              <a:rPr lang="en-US" sz="1200" dirty="0" smtClean="0"/>
              <a:t>. 2015; 14(3): 184-187.</a:t>
            </a:r>
            <a:endParaRPr lang="es-ES" sz="1200" dirty="0" smtClean="0"/>
          </a:p>
          <a:p>
            <a:pPr lvl="0">
              <a:buFont typeface="+mj-lt"/>
              <a:buAutoNum type="arabicPeriod"/>
            </a:pPr>
            <a:r>
              <a:rPr lang="en-US" sz="1200" dirty="0" smtClean="0"/>
              <a:t> Gupta S, Gupta H, </a:t>
            </a:r>
            <a:r>
              <a:rPr lang="en-US" sz="1200" dirty="0" err="1" smtClean="0"/>
              <a:t>Tandan</a:t>
            </a:r>
            <a:r>
              <a:rPr lang="en-US" sz="1200" dirty="0" smtClean="0"/>
              <a:t> A. Technical complications of implant –causes and Management: A comprehensive review. </a:t>
            </a:r>
            <a:r>
              <a:rPr lang="en-US" sz="1200" dirty="0" err="1" smtClean="0"/>
              <a:t>Natl</a:t>
            </a:r>
            <a:r>
              <a:rPr lang="en-US" sz="1200" dirty="0" smtClean="0"/>
              <a:t> J  </a:t>
            </a:r>
            <a:r>
              <a:rPr lang="en-US" sz="1200" dirty="0" err="1" smtClean="0"/>
              <a:t>Maxillofac</a:t>
            </a:r>
            <a:r>
              <a:rPr lang="en-US" sz="1200" dirty="0" smtClean="0"/>
              <a:t> Surg. 2015; 6(1): 3-8.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Won H, Yang B. Long-term cumulative survival and mechanical complications of single-tooth </a:t>
            </a:r>
            <a:r>
              <a:rPr lang="en-US" sz="1200" dirty="0" err="1" smtClean="0"/>
              <a:t>Ankylos</a:t>
            </a:r>
            <a:r>
              <a:rPr lang="en-US" sz="1200" dirty="0" smtClean="0"/>
              <a:t> Implants: focus on the abutment neck fractures. J Adv </a:t>
            </a:r>
            <a:r>
              <a:rPr lang="en-US" sz="1200" dirty="0" err="1" smtClean="0"/>
              <a:t>Prosthodont</a:t>
            </a:r>
            <a:r>
              <a:rPr lang="en-US" sz="1200" dirty="0" smtClean="0"/>
              <a:t>. 2015; 7(6): 423-430.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Kim H, Lee E, Kim </a:t>
            </a:r>
            <a:r>
              <a:rPr lang="en-US" sz="1200" dirty="0" err="1" smtClean="0"/>
              <a:t>J.Five</a:t>
            </a:r>
            <a:r>
              <a:rPr lang="en-US" sz="1200" dirty="0" smtClean="0"/>
              <a:t>-year retrospective radiographic follow-up study of dental implants with sandblasting with large grit , and acid etching-treated surfaces. Korean Assoc Oral </a:t>
            </a:r>
            <a:r>
              <a:rPr lang="en-US" sz="1200" dirty="0" err="1" smtClean="0"/>
              <a:t>Maxillofac</a:t>
            </a:r>
            <a:r>
              <a:rPr lang="en-US" sz="1200" dirty="0" smtClean="0"/>
              <a:t> Surg. 2015; 41(6): 317-321</a:t>
            </a:r>
            <a:endParaRPr lang="es-ES" sz="1200" dirty="0" smtClean="0"/>
          </a:p>
          <a:p>
            <a:pPr lvl="0">
              <a:buFont typeface="+mj-lt"/>
              <a:buAutoNum type="arabicPeriod"/>
            </a:pPr>
            <a:r>
              <a:rPr lang="en-US" sz="1200" dirty="0" err="1" smtClean="0"/>
              <a:t>Francetti</a:t>
            </a:r>
            <a:r>
              <a:rPr lang="en-US" sz="1200" dirty="0" smtClean="0"/>
              <a:t> L, </a:t>
            </a:r>
            <a:r>
              <a:rPr lang="en-US" sz="1200" dirty="0" err="1" smtClean="0"/>
              <a:t>Rodolfi</a:t>
            </a:r>
            <a:r>
              <a:rPr lang="en-US" sz="1200" dirty="0" smtClean="0"/>
              <a:t> A, </a:t>
            </a:r>
            <a:r>
              <a:rPr lang="en-US" sz="1200" dirty="0" err="1" smtClean="0"/>
              <a:t>Barbaro</a:t>
            </a:r>
            <a:r>
              <a:rPr lang="en-US" sz="1200" dirty="0" smtClean="0"/>
              <a:t> B, </a:t>
            </a:r>
            <a:r>
              <a:rPr lang="en-US" sz="1200" dirty="0" err="1" smtClean="0"/>
              <a:t>Taschieri</a:t>
            </a:r>
            <a:r>
              <a:rPr lang="en-US" sz="1200" dirty="0" smtClean="0"/>
              <a:t> S, </a:t>
            </a:r>
            <a:r>
              <a:rPr lang="en-US" sz="1200" dirty="0" err="1" smtClean="0"/>
              <a:t>Cavalli</a:t>
            </a:r>
            <a:r>
              <a:rPr lang="en-US" sz="1200" dirty="0" smtClean="0"/>
              <a:t> N, </a:t>
            </a:r>
            <a:r>
              <a:rPr lang="en-US" sz="1200" dirty="0" err="1" smtClean="0"/>
              <a:t>Corbella</a:t>
            </a:r>
            <a:r>
              <a:rPr lang="en-US" sz="1200" dirty="0" smtClean="0"/>
              <a:t> S. Implant success in full –arch rehabilitations supported by upright and titled implants: a retrospective investigation with up to five years of follow up. J Periodontal Implant. 2015; 45(6): 210-215.</a:t>
            </a:r>
          </a:p>
          <a:p>
            <a:pPr>
              <a:buFont typeface="+mj-lt"/>
              <a:buAutoNum type="arabicPeriod"/>
            </a:pPr>
            <a:endParaRPr lang="es-ES" sz="1200" dirty="0" smtClean="0"/>
          </a:p>
          <a:p>
            <a:pPr lvl="0">
              <a:buFont typeface="+mj-lt"/>
              <a:buAutoNum type="arabicPeriod"/>
            </a:pPr>
            <a:endParaRPr lang="es-ES" sz="1200" dirty="0" smtClean="0"/>
          </a:p>
          <a:p>
            <a:pPr>
              <a:buFont typeface="+mj-lt"/>
              <a:buAutoNum type="arabicPeriod"/>
            </a:pPr>
            <a:endParaRPr lang="es-E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/>
          <a:lstStyle/>
          <a:p>
            <a:r>
              <a:rPr lang="es-ES" dirty="0" smtClean="0"/>
              <a:t>7. 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13</a:t>
            </a:r>
            <a:r>
              <a:rPr lang="en-US" sz="1200" dirty="0" smtClean="0"/>
              <a:t>.   </a:t>
            </a:r>
            <a:r>
              <a:rPr lang="en-US" sz="1200" dirty="0" err="1" smtClean="0"/>
              <a:t>Francetti</a:t>
            </a:r>
            <a:r>
              <a:rPr lang="en-US" sz="1200" dirty="0" smtClean="0"/>
              <a:t> L, </a:t>
            </a:r>
            <a:r>
              <a:rPr lang="en-US" sz="1200" dirty="0" err="1" smtClean="0"/>
              <a:t>Agliardi</a:t>
            </a:r>
            <a:r>
              <a:rPr lang="en-US" sz="1200" dirty="0" smtClean="0"/>
              <a:t> E, T </a:t>
            </a:r>
            <a:r>
              <a:rPr lang="en-US" sz="1200" dirty="0" err="1" smtClean="0"/>
              <a:t>Testori</a:t>
            </a:r>
            <a:r>
              <a:rPr lang="en-US" sz="1200" dirty="0" smtClean="0"/>
              <a:t>, Romeo D, </a:t>
            </a:r>
            <a:r>
              <a:rPr lang="en-US" sz="1200" dirty="0" err="1" smtClean="0"/>
              <a:t>Taschieri</a:t>
            </a:r>
            <a:r>
              <a:rPr lang="en-US" sz="1200" dirty="0" smtClean="0"/>
              <a:t> S, M. Del </a:t>
            </a:r>
            <a:r>
              <a:rPr lang="en-US" sz="1200" dirty="0" err="1" smtClean="0"/>
              <a:t>Fabbro</a:t>
            </a:r>
            <a:r>
              <a:rPr lang="en-US" sz="1200" dirty="0" smtClean="0"/>
              <a:t> </a:t>
            </a:r>
            <a:r>
              <a:rPr lang="en-US" sz="1200" dirty="0" err="1" smtClean="0"/>
              <a:t>inmediate</a:t>
            </a:r>
            <a:r>
              <a:rPr lang="en-US" sz="1200" dirty="0" smtClean="0"/>
              <a:t> rehabilitation of the jaw with complete fixed prosthesis supported by implants and axial tilt: interim results of a prospective cohort </a:t>
            </a:r>
            <a:r>
              <a:rPr lang="en-US" sz="1200" dirty="0" err="1" smtClean="0"/>
              <a:t>sutdy</a:t>
            </a:r>
            <a:r>
              <a:rPr lang="en-US" sz="1200" dirty="0" smtClean="0"/>
              <a:t> only. </a:t>
            </a:r>
            <a:r>
              <a:rPr lang="en-US" sz="1200" dirty="0" err="1" smtClean="0"/>
              <a:t>Clin</a:t>
            </a:r>
            <a:r>
              <a:rPr lang="en-US" sz="1200" dirty="0" smtClean="0"/>
              <a:t> Implant Dent </a:t>
            </a:r>
            <a:r>
              <a:rPr lang="en-US" sz="1200" dirty="0" err="1" smtClean="0"/>
              <a:t>Relat</a:t>
            </a:r>
            <a:r>
              <a:rPr lang="en-US" sz="1200" dirty="0" smtClean="0"/>
              <a:t> Res. 2008; 10 : 255-318.</a:t>
            </a:r>
            <a:endParaRPr lang="es-ES" sz="1200" dirty="0" smtClean="0"/>
          </a:p>
          <a:p>
            <a:pPr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14</a:t>
            </a:r>
            <a:r>
              <a:rPr lang="en-US" sz="1200" dirty="0" smtClean="0"/>
              <a:t>.   Krebs M, </a:t>
            </a:r>
            <a:r>
              <a:rPr lang="en-US" sz="1200" dirty="0" err="1" smtClean="0"/>
              <a:t>Schmenger</a:t>
            </a:r>
            <a:r>
              <a:rPr lang="en-US" sz="1200" dirty="0" smtClean="0"/>
              <a:t> K, Neumann K, </a:t>
            </a:r>
            <a:r>
              <a:rPr lang="en-US" sz="1200" dirty="0" err="1" smtClean="0"/>
              <a:t>Weigl</a:t>
            </a:r>
            <a:r>
              <a:rPr lang="en-US" sz="1200" dirty="0" smtClean="0"/>
              <a:t> P, Moser W, </a:t>
            </a:r>
            <a:r>
              <a:rPr lang="en-US" sz="1200" dirty="0" err="1" smtClean="0"/>
              <a:t>Nentwig</a:t>
            </a:r>
            <a:r>
              <a:rPr lang="en-US" sz="1200" dirty="0" smtClean="0"/>
              <a:t> </a:t>
            </a:r>
            <a:r>
              <a:rPr lang="en-US" sz="1200" dirty="0" err="1" smtClean="0"/>
              <a:t>G.Long</a:t>
            </a:r>
            <a:r>
              <a:rPr lang="en-US" sz="1200" dirty="0" smtClean="0"/>
              <a:t>- Term Evaluation of </a:t>
            </a:r>
            <a:r>
              <a:rPr lang="en-US" sz="1200" dirty="0" err="1" smtClean="0"/>
              <a:t>Ankylos</a:t>
            </a:r>
            <a:r>
              <a:rPr lang="en-US" sz="1200" dirty="0" smtClean="0"/>
              <a:t> Dental Implants, Part 1: 20 Year Life Table Analysis Of a longitudinal study Of More Than 12500 Implants. Clinical Implant </a:t>
            </a:r>
            <a:r>
              <a:rPr lang="en-US" sz="1200" dirty="0" err="1" smtClean="0"/>
              <a:t>Dentristry</a:t>
            </a:r>
            <a:r>
              <a:rPr lang="en-US" sz="1200" dirty="0" smtClean="0"/>
              <a:t> and Related Research. 2015; 17: 275-286.</a:t>
            </a:r>
          </a:p>
          <a:p>
            <a:pPr lvl="0"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15</a:t>
            </a:r>
            <a:r>
              <a:rPr lang="en-US" sz="1200" dirty="0" smtClean="0"/>
              <a:t>.   </a:t>
            </a:r>
            <a:r>
              <a:rPr lang="en-US" sz="1200" dirty="0" err="1" smtClean="0"/>
              <a:t>Bakaeen</a:t>
            </a:r>
            <a:r>
              <a:rPr lang="en-US" sz="1200" dirty="0" smtClean="0"/>
              <a:t> LG, Winkler S, Neff PA. The effect of the diameter of the implant , restoration design , and variations of table </a:t>
            </a:r>
            <a:r>
              <a:rPr lang="en-US" sz="1200" dirty="0" err="1" smtClean="0"/>
              <a:t>occlusal</a:t>
            </a:r>
            <a:r>
              <a:rPr lang="en-US" sz="1200" dirty="0" smtClean="0"/>
              <a:t> screw loosening of the implants posterior restorations single toot . J Oral </a:t>
            </a:r>
            <a:r>
              <a:rPr lang="en-US" sz="1200" dirty="0" err="1" smtClean="0"/>
              <a:t>Implantol</a:t>
            </a:r>
            <a:r>
              <a:rPr lang="en-US" sz="1200" dirty="0" smtClean="0"/>
              <a:t>. 2001; 27 : 63-72.</a:t>
            </a:r>
            <a:endParaRPr lang="es-ES" sz="1200" dirty="0" smtClean="0"/>
          </a:p>
          <a:p>
            <a:pPr lvl="0"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16</a:t>
            </a:r>
            <a:r>
              <a:rPr lang="en-US" sz="1200" dirty="0" smtClean="0"/>
              <a:t>.  Jung RE, </a:t>
            </a:r>
            <a:r>
              <a:rPr lang="en-US" sz="1200" dirty="0" err="1" smtClean="0"/>
              <a:t>Pjetursson</a:t>
            </a:r>
            <a:r>
              <a:rPr lang="en-US" sz="1200" dirty="0" smtClean="0"/>
              <a:t> SER, </a:t>
            </a:r>
            <a:r>
              <a:rPr lang="en-US" sz="1200" dirty="0" err="1" smtClean="0"/>
              <a:t>Glauser</a:t>
            </a:r>
            <a:r>
              <a:rPr lang="en-US" sz="1200" dirty="0" smtClean="0"/>
              <a:t> R, </a:t>
            </a:r>
            <a:r>
              <a:rPr lang="en-US" sz="1200" dirty="0" err="1" smtClean="0"/>
              <a:t>Zembic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, </a:t>
            </a:r>
            <a:r>
              <a:rPr lang="en-US" sz="1200" dirty="0" err="1" smtClean="0"/>
              <a:t>Zwahlen</a:t>
            </a:r>
            <a:r>
              <a:rPr lang="en-US" sz="1200" dirty="0" smtClean="0"/>
              <a:t> M, NP Lang. A systematic review of survival rates and complication to 5 years of single crowns on implants. </a:t>
            </a:r>
            <a:r>
              <a:rPr lang="en-US" sz="1200" dirty="0" err="1" smtClean="0"/>
              <a:t>Clin</a:t>
            </a:r>
            <a:r>
              <a:rPr lang="en-US" sz="1200" dirty="0" smtClean="0"/>
              <a:t> Oral Implants Res. 2008; 19 : 119-30.</a:t>
            </a:r>
            <a:endParaRPr lang="es-ES" sz="1200" dirty="0" smtClean="0"/>
          </a:p>
          <a:p>
            <a:pPr lvl="0"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17</a:t>
            </a:r>
            <a:r>
              <a:rPr lang="en-US" sz="1200" dirty="0" smtClean="0"/>
              <a:t>.  Cho SC, </a:t>
            </a:r>
            <a:r>
              <a:rPr lang="en-US" sz="1200" dirty="0" err="1" smtClean="0"/>
              <a:t>Pequeño</a:t>
            </a:r>
            <a:r>
              <a:rPr lang="en-US" sz="1200" dirty="0" smtClean="0"/>
              <a:t> PN, </a:t>
            </a:r>
            <a:r>
              <a:rPr lang="en-US" sz="1200" dirty="0" err="1" smtClean="0"/>
              <a:t>Elián</a:t>
            </a:r>
            <a:r>
              <a:rPr lang="en-US" sz="1200" dirty="0" smtClean="0"/>
              <a:t> N, Tarnow D. Screw loosening of implants standard </a:t>
            </a:r>
            <a:r>
              <a:rPr lang="en-US" sz="1200" dirty="0" err="1" smtClean="0"/>
              <a:t>widh</a:t>
            </a:r>
            <a:r>
              <a:rPr lang="en-US" sz="1200" dirty="0" smtClean="0"/>
              <a:t> diameter and partially edentulous cases: 3 to 7 years longitudinal data. Implant Dent. 2004; 13 :. 245-50.</a:t>
            </a:r>
            <a:endParaRPr lang="es-ES" sz="1200" dirty="0" smtClean="0"/>
          </a:p>
          <a:p>
            <a:pPr lvl="0"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18</a:t>
            </a:r>
            <a:r>
              <a:rPr lang="en-US" sz="1200" dirty="0" smtClean="0"/>
              <a:t>.  Krebs M, </a:t>
            </a:r>
            <a:r>
              <a:rPr lang="en-US" sz="1200" dirty="0" err="1" smtClean="0"/>
              <a:t>Schmenger</a:t>
            </a:r>
            <a:r>
              <a:rPr lang="en-US" sz="1200" dirty="0" smtClean="0"/>
              <a:t> K, Neumann K, </a:t>
            </a:r>
            <a:r>
              <a:rPr lang="en-US" sz="1200" dirty="0" err="1" smtClean="0"/>
              <a:t>Weigl</a:t>
            </a:r>
            <a:r>
              <a:rPr lang="en-US" sz="1200" dirty="0" smtClean="0"/>
              <a:t> P, Moser W, </a:t>
            </a:r>
            <a:r>
              <a:rPr lang="en-US" sz="1200" dirty="0" err="1" smtClean="0"/>
              <a:t>Nentwig</a:t>
            </a:r>
            <a:r>
              <a:rPr lang="en-US" sz="1200" dirty="0" smtClean="0"/>
              <a:t> GH. Long-term evaluation of dental </a:t>
            </a:r>
            <a:r>
              <a:rPr lang="en-US" sz="1200" dirty="0" err="1" smtClean="0"/>
              <a:t>imñlants</a:t>
            </a:r>
            <a:r>
              <a:rPr lang="en-US" sz="1200" dirty="0" smtClean="0"/>
              <a:t> </a:t>
            </a:r>
            <a:r>
              <a:rPr lang="en-US" sz="1200" dirty="0" err="1" smtClean="0"/>
              <a:t>Ankylos</a:t>
            </a:r>
            <a:r>
              <a:rPr lang="en-US" sz="1200" dirty="0" smtClean="0"/>
              <a:t> , part I:life table analysis of 20 years of a longitudinal study of more than 125000 implants. </a:t>
            </a:r>
            <a:r>
              <a:rPr lang="en-US" sz="1200" dirty="0" err="1" smtClean="0"/>
              <a:t>Clin</a:t>
            </a:r>
            <a:r>
              <a:rPr lang="en-US" sz="1200" dirty="0" smtClean="0"/>
              <a:t> Implant Dent </a:t>
            </a:r>
            <a:r>
              <a:rPr lang="en-US" sz="1200" dirty="0" err="1" smtClean="0"/>
              <a:t>Relat</a:t>
            </a:r>
            <a:r>
              <a:rPr lang="en-US" sz="1200" dirty="0" smtClean="0"/>
              <a:t> Res. 2015; 17 :  275-286.</a:t>
            </a:r>
            <a:endParaRPr lang="es-ES" sz="1200" dirty="0" smtClean="0"/>
          </a:p>
          <a:p>
            <a:pPr>
              <a:buFont typeface="+mj-lt"/>
              <a:buAutoNum type="arabicPeriod"/>
            </a:pPr>
            <a:endParaRPr lang="es-E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500034" y="2071678"/>
            <a:ext cx="67923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Muchas gracias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429155" cy="31670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 Introducción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es-ES" sz="2400" dirty="0" smtClean="0"/>
              <a:t>Un </a:t>
            </a:r>
            <a:r>
              <a:rPr lang="es-ES" sz="2400" b="1" dirty="0" smtClean="0"/>
              <a:t>implante dental </a:t>
            </a:r>
            <a:r>
              <a:rPr lang="es-ES" sz="2400" dirty="0" smtClean="0"/>
              <a:t>es un elemento artificial </a:t>
            </a:r>
            <a:r>
              <a:rPr lang="es-ES" sz="2400" dirty="0" err="1" smtClean="0"/>
              <a:t>biocompatible</a:t>
            </a:r>
            <a:r>
              <a:rPr lang="es-ES" sz="2400" dirty="0" smtClean="0"/>
              <a:t> que sustituye la raíz de un diente .</a:t>
            </a:r>
          </a:p>
          <a:p>
            <a:r>
              <a:rPr lang="es-ES" sz="2400" dirty="0" smtClean="0"/>
              <a:t>Su utilidad es devolver al paciente una adecuada función masticatoria y estética mediante la colocación de distintos tipos de prótesis sobre él.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2400" dirty="0" smtClean="0"/>
              <a:t>En los últimos años el uso de la </a:t>
            </a:r>
            <a:r>
              <a:rPr lang="es-ES" sz="2400" dirty="0" err="1" smtClean="0"/>
              <a:t>implantología</a:t>
            </a:r>
            <a:r>
              <a:rPr lang="es-ES" sz="2400" dirty="0" smtClean="0"/>
              <a:t> :</a:t>
            </a:r>
          </a:p>
          <a:p>
            <a:pPr>
              <a:buNone/>
            </a:pPr>
            <a:r>
              <a:rPr lang="es-ES" sz="2400" dirty="0" smtClean="0"/>
              <a:t>     parte integral de la atención bucodental</a:t>
            </a:r>
          </a:p>
          <a:p>
            <a:pPr>
              <a:buNone/>
            </a:pPr>
            <a:r>
              <a:rPr lang="es-ES" sz="2400" dirty="0" smtClean="0"/>
              <a:t>     moderna.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42844" y="6357958"/>
            <a:ext cx="66437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000" dirty="0"/>
              <a:t>Pérez </a:t>
            </a:r>
            <a:r>
              <a:rPr lang="es-ES" sz="1000" dirty="0" err="1"/>
              <a:t>Pérez</a:t>
            </a:r>
            <a:r>
              <a:rPr lang="es-ES" sz="1000" dirty="0"/>
              <a:t> O. Factores de riesgo para el fracaso de implantes dentales osteointegrados en fase </a:t>
            </a:r>
            <a:r>
              <a:rPr lang="es-ES" sz="1000" dirty="0" err="1"/>
              <a:t>quirurjica</a:t>
            </a:r>
            <a:r>
              <a:rPr lang="es-ES" sz="1000" dirty="0"/>
              <a:t>. La Habana: Universidad de ciencias medicas de La Habana. Facultad de Estomatología; 2012.</a:t>
            </a:r>
          </a:p>
          <a:p>
            <a:endParaRPr lang="es-ES" dirty="0"/>
          </a:p>
        </p:txBody>
      </p:sp>
      <p:sp>
        <p:nvSpPr>
          <p:cNvPr id="21506" name="AutoShape 2" descr="Resultado de imagen de persona mayor edentu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84194"/>
            <a:ext cx="2000264" cy="302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2400" b="1" dirty="0" smtClean="0"/>
              <a:t>Concepto de éxito </a:t>
            </a:r>
            <a:r>
              <a:rPr lang="es-ES" sz="2400" b="1" dirty="0" err="1" smtClean="0"/>
              <a:t>implantológico</a:t>
            </a:r>
            <a:r>
              <a:rPr lang="es-ES" sz="2400" dirty="0" smtClean="0"/>
              <a:t>: Apreciación personal, subjetiva ,criterios poco definidos.</a:t>
            </a:r>
            <a:endParaRPr lang="es-ES" sz="2400" b="1" dirty="0" smtClean="0"/>
          </a:p>
          <a:p>
            <a:pPr>
              <a:lnSpc>
                <a:spcPct val="110000"/>
              </a:lnSpc>
            </a:pPr>
            <a:r>
              <a:rPr lang="es-ES" sz="2400" dirty="0" smtClean="0"/>
              <a:t>Actualmente </a:t>
            </a:r>
            <a:r>
              <a:rPr lang="es-ES" sz="2400" b="1" dirty="0" smtClean="0"/>
              <a:t>,</a:t>
            </a:r>
            <a:r>
              <a:rPr lang="es-ES" sz="2400" dirty="0" smtClean="0"/>
              <a:t> el éxito y el fracaso </a:t>
            </a:r>
            <a:r>
              <a:rPr lang="es-ES" sz="2400" dirty="0" err="1" smtClean="0"/>
              <a:t>implantológico</a:t>
            </a:r>
            <a:r>
              <a:rPr lang="es-ES" sz="2400" dirty="0" smtClean="0"/>
              <a:t> son condiciones dinámicas ligadas al tiempo y requieren de una evaluación periódica.</a:t>
            </a:r>
            <a:endParaRPr lang="es-ES" sz="2400" b="1" dirty="0" smtClean="0"/>
          </a:p>
          <a:p>
            <a:pPr>
              <a:lnSpc>
                <a:spcPct val="110000"/>
              </a:lnSpc>
            </a:pPr>
            <a:r>
              <a:rPr lang="es-ES" sz="2400" b="1" dirty="0" smtClean="0"/>
              <a:t>Criterios de éxito  :</a:t>
            </a:r>
          </a:p>
          <a:p>
            <a:pPr>
              <a:buNone/>
            </a:pPr>
            <a:r>
              <a:rPr lang="es-ES" sz="2400" b="1" dirty="0" smtClean="0"/>
              <a:t>    -  </a:t>
            </a:r>
            <a:r>
              <a:rPr lang="es-ES" sz="2400" dirty="0" err="1" smtClean="0"/>
              <a:t>Schnittman</a:t>
            </a:r>
            <a:r>
              <a:rPr lang="es-ES" sz="2400" dirty="0" smtClean="0"/>
              <a:t> y </a:t>
            </a:r>
            <a:r>
              <a:rPr lang="es-ES" sz="2400" dirty="0" err="1" smtClean="0"/>
              <a:t>Schulman</a:t>
            </a:r>
            <a:r>
              <a:rPr lang="es-ES" sz="2400" dirty="0" smtClean="0"/>
              <a:t> </a:t>
            </a:r>
          </a:p>
          <a:p>
            <a:pPr>
              <a:buNone/>
            </a:pPr>
            <a:r>
              <a:rPr lang="es-ES" sz="2400" dirty="0" smtClean="0"/>
              <a:t>    -  </a:t>
            </a:r>
            <a:r>
              <a:rPr lang="es-ES" sz="2400" dirty="0" err="1" smtClean="0"/>
              <a:t>Cranin</a:t>
            </a:r>
            <a:r>
              <a:rPr lang="es-ES" sz="2400" dirty="0" smtClean="0"/>
              <a:t> </a:t>
            </a:r>
          </a:p>
          <a:p>
            <a:pPr>
              <a:buNone/>
            </a:pPr>
            <a:r>
              <a:rPr lang="es-ES" sz="2400" dirty="0" smtClean="0"/>
              <a:t>    -  </a:t>
            </a:r>
            <a:r>
              <a:rPr lang="es-ES" sz="2400" dirty="0" err="1" smtClean="0"/>
              <a:t>Mckinney</a:t>
            </a:r>
            <a:endParaRPr lang="es-ES" sz="2400" dirty="0" smtClean="0"/>
          </a:p>
          <a:p>
            <a:pPr>
              <a:buNone/>
            </a:pPr>
            <a:r>
              <a:rPr lang="es-ES" sz="2400" dirty="0" smtClean="0"/>
              <a:t>    -  Smith y </a:t>
            </a:r>
            <a:r>
              <a:rPr lang="es-ES" sz="2400" dirty="0" err="1" smtClean="0"/>
              <a:t>Zarb</a:t>
            </a:r>
            <a:r>
              <a:rPr lang="es-ES" sz="2400" dirty="0" smtClean="0"/>
              <a:t>   </a:t>
            </a:r>
          </a:p>
          <a:p>
            <a:pPr>
              <a:buNone/>
            </a:pPr>
            <a:r>
              <a:rPr lang="es-ES" sz="2400" dirty="0" smtClean="0"/>
              <a:t>     - </a:t>
            </a:r>
            <a:r>
              <a:rPr lang="es-ES" sz="2400" dirty="0" err="1" smtClean="0"/>
              <a:t>Albrektsson</a:t>
            </a:r>
            <a:endParaRPr lang="es-ES" sz="2400" dirty="0" smtClean="0"/>
          </a:p>
          <a:p>
            <a:endParaRPr lang="es-ES" sz="2400" dirty="0" smtClean="0"/>
          </a:p>
          <a:p>
            <a:endParaRPr lang="es-E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1"/>
            <a:ext cx="1428728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14282" y="6500834"/>
            <a:ext cx="70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000" dirty="0"/>
              <a:t>Sáez M. Criterios de éxito y fracaso en implantes dentales </a:t>
            </a:r>
            <a:r>
              <a:rPr lang="es-ES" sz="1000" dirty="0" err="1"/>
              <a:t>osteintegrados</a:t>
            </a:r>
            <a:r>
              <a:rPr lang="es-ES" sz="1000" dirty="0"/>
              <a:t>. Acta </a:t>
            </a:r>
            <a:r>
              <a:rPr lang="es-ES" sz="1000" dirty="0" err="1"/>
              <a:t>Odontologica</a:t>
            </a:r>
            <a:r>
              <a:rPr lang="es-ES" sz="1000" dirty="0"/>
              <a:t> Venezolana. 2013; 51(2).</a:t>
            </a:r>
          </a:p>
          <a:p>
            <a:endParaRPr lang="es-E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786322"/>
            <a:ext cx="3864435" cy="169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928934"/>
            <a:ext cx="2857520" cy="179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r>
              <a:rPr lang="es-ES" sz="2200" b="1" dirty="0" smtClean="0"/>
              <a:t>Criterios de éxito (</a:t>
            </a:r>
            <a:r>
              <a:rPr lang="es-ES" sz="2200" b="1" dirty="0" err="1" smtClean="0"/>
              <a:t>Albrektsson</a:t>
            </a:r>
            <a:r>
              <a:rPr lang="es-ES" sz="2200" dirty="0" smtClean="0"/>
              <a:t>):</a:t>
            </a:r>
          </a:p>
          <a:p>
            <a:pPr>
              <a:buNone/>
            </a:pPr>
            <a:r>
              <a:rPr lang="es-ES" sz="1800" dirty="0" smtClean="0"/>
              <a:t>    1. El implante esta inmóvil cuando se evalúa clínicamente.</a:t>
            </a:r>
          </a:p>
          <a:p>
            <a:pPr>
              <a:buNone/>
            </a:pPr>
            <a:r>
              <a:rPr lang="es-ES" sz="1800" dirty="0" smtClean="0"/>
              <a:t>    2. No existe evidencia de </a:t>
            </a:r>
            <a:r>
              <a:rPr lang="es-ES" sz="1800" dirty="0" err="1" smtClean="0"/>
              <a:t>radiolucidez</a:t>
            </a:r>
            <a:r>
              <a:rPr lang="es-ES" sz="1800" dirty="0" smtClean="0"/>
              <a:t> </a:t>
            </a:r>
            <a:r>
              <a:rPr lang="es-ES" sz="1800" dirty="0" err="1" smtClean="0"/>
              <a:t>periimplante</a:t>
            </a:r>
            <a:r>
              <a:rPr lang="es-ES" sz="1800" dirty="0" smtClean="0"/>
              <a:t> evaluada en una radiografía sin distorsión.</a:t>
            </a:r>
          </a:p>
          <a:p>
            <a:pPr>
              <a:buNone/>
            </a:pPr>
            <a:r>
              <a:rPr lang="es-ES" sz="1800" dirty="0" smtClean="0"/>
              <a:t>    3. El promedio de pérdida ósea vertical es menor de 0,2 mm por año.</a:t>
            </a:r>
          </a:p>
          <a:p>
            <a:pPr>
              <a:buNone/>
            </a:pPr>
            <a:r>
              <a:rPr lang="es-ES" sz="1800" dirty="0" smtClean="0"/>
              <a:t>    4. Ausencia de signos y síntomas como dolor, infecciones, neuropatía y parestesia .</a:t>
            </a:r>
          </a:p>
          <a:p>
            <a:pPr>
              <a:buNone/>
            </a:pPr>
            <a:r>
              <a:rPr lang="es-ES" sz="1800" dirty="0" smtClean="0"/>
              <a:t>    5. Dentro de este contexto , el porcentaje de éxito a los 5 años debe ser superior al 85% , y del 80% a los 10 años.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"/>
            <a:ext cx="1643042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643446"/>
            <a:ext cx="2428892" cy="185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643446"/>
            <a:ext cx="2500330" cy="181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86256"/>
            <a:ext cx="2943225" cy="22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642910" y="650083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000" dirty="0" smtClean="0"/>
              <a:t>Sáez M. Criterios de éxito y fracaso en implantes dentales </a:t>
            </a:r>
            <a:r>
              <a:rPr lang="es-ES" sz="1000" dirty="0" err="1" smtClean="0"/>
              <a:t>osteintegrados</a:t>
            </a:r>
            <a:r>
              <a:rPr lang="es-ES" sz="1000" dirty="0" smtClean="0"/>
              <a:t>. Acta </a:t>
            </a:r>
            <a:r>
              <a:rPr lang="es-ES" sz="1000" dirty="0" err="1" smtClean="0"/>
              <a:t>Odontologica</a:t>
            </a:r>
            <a:r>
              <a:rPr lang="es-ES" sz="1000" dirty="0" smtClean="0"/>
              <a:t> Venezolana. 2013; 51(2).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Diagrama"/>
          <p:cNvGraphicFramePr/>
          <p:nvPr/>
        </p:nvGraphicFramePr>
        <p:xfrm>
          <a:off x="571472" y="1714488"/>
          <a:ext cx="6096000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571876"/>
            <a:ext cx="2495563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714480" y="107154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Fracasos </a:t>
            </a:r>
            <a:r>
              <a:rPr lang="es-ES" sz="2400" b="1" dirty="0" err="1" smtClean="0"/>
              <a:t>implantológicos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6020" y="2571744"/>
            <a:ext cx="3913196" cy="257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285720" y="6215082"/>
            <a:ext cx="85725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900" dirty="0" err="1" smtClean="0"/>
              <a:t>Padullés</a:t>
            </a:r>
            <a:r>
              <a:rPr lang="es-ES" sz="900" dirty="0" smtClean="0"/>
              <a:t> E, Catalán E, Giner L. Complicaciones y fracasos quirúrgicos en </a:t>
            </a:r>
            <a:r>
              <a:rPr lang="es-ES" sz="900" dirty="0" err="1" smtClean="0"/>
              <a:t>implantología</a:t>
            </a:r>
            <a:r>
              <a:rPr lang="es-ES" sz="900" dirty="0" smtClean="0"/>
              <a:t>. Revisión del estado actual del tema. </a:t>
            </a:r>
            <a:r>
              <a:rPr lang="es-ES" sz="900" dirty="0" err="1" smtClean="0"/>
              <a:t>Rev</a:t>
            </a:r>
            <a:r>
              <a:rPr lang="es-ES" sz="900" dirty="0" smtClean="0"/>
              <a:t> </a:t>
            </a:r>
            <a:r>
              <a:rPr lang="es-ES" sz="900" dirty="0" err="1" smtClean="0"/>
              <a:t>Esp</a:t>
            </a:r>
            <a:r>
              <a:rPr lang="es-ES" sz="900" dirty="0" smtClean="0"/>
              <a:t> </a:t>
            </a:r>
            <a:r>
              <a:rPr lang="es-ES" sz="900" dirty="0" err="1" smtClean="0"/>
              <a:t>Odontoestomatologica</a:t>
            </a:r>
            <a:r>
              <a:rPr lang="es-ES" sz="900" dirty="0" smtClean="0"/>
              <a:t> de implantes. 200;8(4): 216-232.</a:t>
            </a:r>
          </a:p>
          <a:p>
            <a:r>
              <a:rPr lang="es-ES" sz="900" dirty="0" smtClean="0"/>
              <a:t>Pérez </a:t>
            </a:r>
            <a:r>
              <a:rPr lang="es-ES" sz="900" dirty="0" err="1" smtClean="0"/>
              <a:t>Pérez</a:t>
            </a:r>
            <a:r>
              <a:rPr lang="es-ES" sz="900" dirty="0" smtClean="0"/>
              <a:t> O. Factores de riesgo para el fracaso de implantes dentales osteointegrados en fase </a:t>
            </a:r>
            <a:r>
              <a:rPr lang="es-ES" sz="900" dirty="0" err="1" smtClean="0"/>
              <a:t>quirurjica</a:t>
            </a:r>
            <a:r>
              <a:rPr lang="es-ES" sz="900" dirty="0" smtClean="0"/>
              <a:t>. La Habana: Universidad de ciencias medicas de La Habana. Facultad de Estomatología; 2012.</a:t>
            </a:r>
          </a:p>
          <a:p>
            <a:pPr lvl="0"/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Fracasos tempranos o iníciales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    -Origen infeccioso.</a:t>
            </a:r>
          </a:p>
          <a:p>
            <a:pPr>
              <a:buNone/>
            </a:pPr>
            <a:r>
              <a:rPr lang="es-ES" dirty="0" smtClean="0"/>
              <a:t>    -Inflamación.</a:t>
            </a:r>
          </a:p>
          <a:p>
            <a:pPr>
              <a:buNone/>
            </a:pPr>
            <a:r>
              <a:rPr lang="es-ES" dirty="0" smtClean="0"/>
              <a:t>    -Mala calidad de los tejidos duros y blandos.</a:t>
            </a:r>
          </a:p>
          <a:p>
            <a:pPr>
              <a:buNone/>
            </a:pPr>
            <a:r>
              <a:rPr lang="es-ES" dirty="0" smtClean="0"/>
              <a:t>    -Hábitos nocivos.</a:t>
            </a:r>
          </a:p>
          <a:p>
            <a:pPr>
              <a:buNone/>
            </a:pPr>
            <a:r>
              <a:rPr lang="es-ES" dirty="0" smtClean="0"/>
              <a:t>    -Carga prematura.</a:t>
            </a:r>
          </a:p>
          <a:p>
            <a:r>
              <a:rPr lang="es-ES" b="1" dirty="0" smtClean="0"/>
              <a:t>Fracasos tardíos</a:t>
            </a:r>
            <a:r>
              <a:rPr lang="es-ES" dirty="0" smtClean="0"/>
              <a:t>:</a:t>
            </a:r>
          </a:p>
          <a:p>
            <a:pPr>
              <a:buNone/>
            </a:pPr>
            <a:r>
              <a:rPr lang="es-ES" dirty="0" smtClean="0"/>
              <a:t>    -Sobrecarga </a:t>
            </a:r>
            <a:r>
              <a:rPr lang="es-ES" dirty="0" err="1" smtClean="0"/>
              <a:t>oclusal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  -Exposición de roscas.</a:t>
            </a:r>
          </a:p>
          <a:p>
            <a:pPr>
              <a:buNone/>
            </a:pPr>
            <a:r>
              <a:rPr lang="es-ES" dirty="0" smtClean="0"/>
              <a:t>    -Fractura del implante.</a:t>
            </a:r>
          </a:p>
          <a:p>
            <a:pPr>
              <a:buNone/>
            </a:pPr>
            <a:r>
              <a:rPr lang="es-ES" dirty="0" smtClean="0"/>
              <a:t>    -Perdida de hueso marginal.</a:t>
            </a:r>
          </a:p>
          <a:p>
            <a:pPr>
              <a:buNone/>
            </a:pPr>
            <a:r>
              <a:rPr lang="es-ES" dirty="0" smtClean="0"/>
              <a:t>    -Aflojamiento del implante.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86322"/>
            <a:ext cx="3046042" cy="158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285720" y="642939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900" dirty="0" err="1" smtClean="0"/>
              <a:t>Padullés</a:t>
            </a:r>
            <a:r>
              <a:rPr lang="es-ES" sz="900" dirty="0" smtClean="0"/>
              <a:t> E, Catalán E, Giner L. Complicaciones y fracasos quirúrgicos en </a:t>
            </a:r>
            <a:r>
              <a:rPr lang="es-ES" sz="900" dirty="0" err="1" smtClean="0"/>
              <a:t>implantología</a:t>
            </a:r>
            <a:r>
              <a:rPr lang="es-ES" sz="900" dirty="0" smtClean="0"/>
              <a:t>. Revisión del estado actual del tema. </a:t>
            </a:r>
            <a:r>
              <a:rPr lang="es-ES" sz="900" dirty="0" err="1" smtClean="0"/>
              <a:t>Rev</a:t>
            </a:r>
            <a:r>
              <a:rPr lang="es-ES" sz="900" dirty="0" smtClean="0"/>
              <a:t> </a:t>
            </a:r>
            <a:r>
              <a:rPr lang="es-ES" sz="900" dirty="0" err="1" smtClean="0"/>
              <a:t>Esp</a:t>
            </a:r>
            <a:r>
              <a:rPr lang="es-ES" sz="900" dirty="0" smtClean="0"/>
              <a:t> </a:t>
            </a:r>
            <a:r>
              <a:rPr lang="es-ES" sz="900" dirty="0" err="1" smtClean="0"/>
              <a:t>Odontoestomatologica</a:t>
            </a:r>
            <a:r>
              <a:rPr lang="es-ES" sz="900" dirty="0" smtClean="0"/>
              <a:t> de implantes. 200;8(4): 216-232.</a:t>
            </a:r>
            <a:endParaRPr lang="es-ES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496"/>
            <a:ext cx="2775406" cy="174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"/>
            <a:ext cx="1643042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Diagrama"/>
          <p:cNvGraphicFramePr/>
          <p:nvPr/>
        </p:nvGraphicFramePr>
        <p:xfrm>
          <a:off x="0" y="1643050"/>
          <a:ext cx="7358114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429000"/>
            <a:ext cx="2143140" cy="66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0" y="107154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colocación de implantes dentales no está exenta de complicaciones.</a:t>
            </a:r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2524402"/>
            <a:ext cx="2942681" cy="244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Rectángulo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 smtClean="0"/>
              <a:t>Balaguer</a:t>
            </a:r>
            <a:r>
              <a:rPr lang="en-US" sz="1000" dirty="0" smtClean="0"/>
              <a:t> JC, </a:t>
            </a:r>
            <a:r>
              <a:rPr lang="en-US" sz="1000" dirty="0" err="1" smtClean="0"/>
              <a:t>Peñaranda</a:t>
            </a:r>
            <a:r>
              <a:rPr lang="en-US" sz="1000" dirty="0" smtClean="0"/>
              <a:t> D, </a:t>
            </a:r>
            <a:r>
              <a:rPr lang="en-US" sz="1000" dirty="0" err="1" smtClean="0"/>
              <a:t>Balaguer</a:t>
            </a:r>
            <a:r>
              <a:rPr lang="en-US" sz="1000" dirty="0" smtClean="0"/>
              <a:t> J, </a:t>
            </a:r>
            <a:r>
              <a:rPr lang="en-US" sz="1000" dirty="0" err="1" smtClean="0"/>
              <a:t>Peñaranda</a:t>
            </a:r>
            <a:r>
              <a:rPr lang="en-US" sz="1000" dirty="0" smtClean="0"/>
              <a:t> M. </a:t>
            </a:r>
            <a:r>
              <a:rPr lang="en-US" sz="1000" dirty="0" err="1" smtClean="0"/>
              <a:t>Inmediate</a:t>
            </a:r>
            <a:r>
              <a:rPr lang="en-US" sz="1000" dirty="0" smtClean="0"/>
              <a:t> bleeding complications in dental implants : A systematic review. Med Oral </a:t>
            </a:r>
            <a:r>
              <a:rPr lang="en-US" sz="1000" dirty="0" err="1" smtClean="0"/>
              <a:t>Patol</a:t>
            </a:r>
            <a:r>
              <a:rPr lang="en-US" sz="1000" dirty="0" smtClean="0"/>
              <a:t> Oral Cir </a:t>
            </a:r>
            <a:r>
              <a:rPr lang="en-US" sz="1000" dirty="0" err="1" smtClean="0"/>
              <a:t>Bucal</a:t>
            </a:r>
            <a:r>
              <a:rPr lang="en-US" sz="1000" dirty="0" smtClean="0"/>
              <a:t>. 2015; 20: 231-238.</a:t>
            </a:r>
          </a:p>
          <a:p>
            <a:pPr lvl="0"/>
            <a:r>
              <a:rPr lang="en-US" sz="1000" dirty="0" smtClean="0"/>
              <a:t>Won H, Yang B. Long-term cumulative survival and mechanical complications of single-tooth </a:t>
            </a:r>
            <a:r>
              <a:rPr lang="en-US" sz="1000" dirty="0" err="1" smtClean="0"/>
              <a:t>Ankylos</a:t>
            </a:r>
            <a:r>
              <a:rPr lang="en-US" sz="1000" dirty="0" smtClean="0"/>
              <a:t> Implants: focus on the abutment neck fractures. J Adv </a:t>
            </a:r>
            <a:r>
              <a:rPr lang="en-US" sz="1000" dirty="0" err="1" smtClean="0"/>
              <a:t>Prosthodont</a:t>
            </a:r>
            <a:r>
              <a:rPr lang="en-US" sz="1000" dirty="0" smtClean="0"/>
              <a:t>. 2015; 7(6): 423-430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388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Complicaciones preoperatorias:</a:t>
            </a:r>
          </a:p>
          <a:p>
            <a:pPr>
              <a:buNone/>
            </a:pPr>
            <a:r>
              <a:rPr lang="es-ES" sz="2400" dirty="0" smtClean="0"/>
              <a:t>    -Pacientes no candidatos.</a:t>
            </a:r>
          </a:p>
          <a:p>
            <a:pPr>
              <a:buNone/>
            </a:pPr>
            <a:r>
              <a:rPr lang="es-ES" sz="2400" dirty="0" smtClean="0"/>
              <a:t>    -Pacientes con limitaciones en la apertura oral.</a:t>
            </a:r>
          </a:p>
          <a:p>
            <a:pPr>
              <a:buNone/>
            </a:pPr>
            <a:r>
              <a:rPr lang="es-ES" sz="2400" dirty="0" smtClean="0"/>
              <a:t>    -Insuficiente espacio protésico y volumen óseo.</a:t>
            </a:r>
          </a:p>
          <a:p>
            <a:pPr>
              <a:buNone/>
            </a:pPr>
            <a:r>
              <a:rPr lang="es-ES" sz="2400" dirty="0" smtClean="0"/>
              <a:t>    -Falta de preparación quirúrgica.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1850" y="0"/>
            <a:ext cx="1962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28564" y="6143645"/>
            <a:ext cx="87154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000" dirty="0" err="1"/>
              <a:t>Padullés</a:t>
            </a:r>
            <a:r>
              <a:rPr lang="es-ES" sz="1000" dirty="0"/>
              <a:t> E, Catalán E, Giner L. Complicaciones y fracasos quirúrgicos en </a:t>
            </a:r>
            <a:r>
              <a:rPr lang="es-ES" sz="1000" dirty="0" err="1"/>
              <a:t>implantología</a:t>
            </a:r>
            <a:r>
              <a:rPr lang="es-ES" sz="1000" dirty="0"/>
              <a:t>. Revisión del estado actual del tema. </a:t>
            </a:r>
            <a:r>
              <a:rPr lang="es-ES" sz="1000" dirty="0" err="1"/>
              <a:t>Rev</a:t>
            </a:r>
            <a:r>
              <a:rPr lang="es-ES" sz="1000" dirty="0"/>
              <a:t> </a:t>
            </a:r>
            <a:r>
              <a:rPr lang="es-ES" sz="1000" dirty="0" err="1"/>
              <a:t>Esp</a:t>
            </a:r>
            <a:r>
              <a:rPr lang="es-ES" sz="1000" dirty="0"/>
              <a:t> </a:t>
            </a:r>
            <a:r>
              <a:rPr lang="es-ES" sz="1000" dirty="0" err="1"/>
              <a:t>Odontoestomatologica</a:t>
            </a:r>
            <a:r>
              <a:rPr lang="es-ES" sz="1000" dirty="0"/>
              <a:t> de implantes. 200;8(4): 216-232</a:t>
            </a:r>
            <a:r>
              <a:rPr lang="es-ES" sz="1000" dirty="0" smtClean="0"/>
              <a:t>.</a:t>
            </a:r>
          </a:p>
          <a:p>
            <a:pPr lvl="0"/>
            <a:r>
              <a:rPr lang="en-US" sz="1000" dirty="0" smtClean="0"/>
              <a:t> Jung RE, </a:t>
            </a:r>
            <a:r>
              <a:rPr lang="en-US" sz="1000" dirty="0" err="1" smtClean="0"/>
              <a:t>Pjetursson</a:t>
            </a:r>
            <a:r>
              <a:rPr lang="en-US" sz="1000" dirty="0" smtClean="0"/>
              <a:t> SER, </a:t>
            </a:r>
            <a:r>
              <a:rPr lang="en-US" sz="1000" dirty="0" err="1" smtClean="0"/>
              <a:t>Glauser</a:t>
            </a:r>
            <a:r>
              <a:rPr lang="en-US" sz="1000" dirty="0" smtClean="0"/>
              <a:t> R, </a:t>
            </a:r>
            <a:r>
              <a:rPr lang="en-US" sz="1000" dirty="0" err="1" smtClean="0"/>
              <a:t>Zembic</a:t>
            </a:r>
            <a:r>
              <a:rPr lang="en-US" sz="1000" dirty="0" smtClean="0"/>
              <a:t> </a:t>
            </a:r>
            <a:r>
              <a:rPr lang="en-US" sz="1000" dirty="0" err="1" smtClean="0"/>
              <a:t>una</a:t>
            </a:r>
            <a:r>
              <a:rPr lang="en-US" sz="1000" dirty="0" smtClean="0"/>
              <a:t>, </a:t>
            </a:r>
            <a:r>
              <a:rPr lang="en-US" sz="1000" dirty="0" err="1" smtClean="0"/>
              <a:t>Zwahlen</a:t>
            </a:r>
            <a:r>
              <a:rPr lang="en-US" sz="1000" dirty="0" smtClean="0"/>
              <a:t> M, NP Lang. A systematic review of survival rates and complication to 5 years of single crowns on implants. </a:t>
            </a:r>
            <a:r>
              <a:rPr lang="en-US" sz="1000" dirty="0" err="1" smtClean="0"/>
              <a:t>Clin</a:t>
            </a:r>
            <a:r>
              <a:rPr lang="en-US" sz="1000" dirty="0" smtClean="0"/>
              <a:t> Oral Implants Res. 2008; 19 : 119-30.</a:t>
            </a:r>
            <a:endParaRPr lang="es-ES" sz="1000" dirty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177089" cy="208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00504"/>
            <a:ext cx="3607950" cy="196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52812</TotalTime>
  <Words>2337</Words>
  <Application>Microsoft Office PowerPoint</Application>
  <PresentationFormat>Presentación en pantalla (4:3)</PresentationFormat>
  <Paragraphs>266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Flujo</vt:lpstr>
      <vt:lpstr>Complicaciones y fracasos en implantes.</vt:lpstr>
      <vt:lpstr>índice</vt:lpstr>
      <vt:lpstr>1. Introducción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2. Objetivos </vt:lpstr>
      <vt:lpstr>3. Material y métodos </vt:lpstr>
      <vt:lpstr>4. Resultados  </vt:lpstr>
      <vt:lpstr>Diapositiva 15</vt:lpstr>
      <vt:lpstr>Diapositiva 16</vt:lpstr>
      <vt:lpstr>Diapositiva 17</vt:lpstr>
      <vt:lpstr>5. Discusión </vt:lpstr>
      <vt:lpstr>Diapositiva 19</vt:lpstr>
      <vt:lpstr>Diapositiva 20</vt:lpstr>
      <vt:lpstr>Diapositiva 21</vt:lpstr>
      <vt:lpstr>6. Conclusión </vt:lpstr>
      <vt:lpstr>7. Bibliografía</vt:lpstr>
      <vt:lpstr>7. Bibliografía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Complicaciones y fracasos en implantes</dc:title>
  <dc:creator>usuario</dc:creator>
  <cp:lastModifiedBy>usuario</cp:lastModifiedBy>
  <cp:revision>45</cp:revision>
  <dcterms:created xsi:type="dcterms:W3CDTF">2016-03-11T12:34:31Z</dcterms:created>
  <dcterms:modified xsi:type="dcterms:W3CDTF">2016-05-10T15:49:08Z</dcterms:modified>
</cp:coreProperties>
</file>