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62" r:id="rId7"/>
    <p:sldId id="272" r:id="rId8"/>
    <p:sldId id="263" r:id="rId9"/>
    <p:sldId id="275" r:id="rId10"/>
    <p:sldId id="265" r:id="rId11"/>
    <p:sldId id="269" r:id="rId12"/>
    <p:sldId id="270" r:id="rId13"/>
    <p:sldId id="264" r:id="rId14"/>
    <p:sldId id="258" r:id="rId15"/>
    <p:sldId id="271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861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2"/>
  <c:chart>
    <c:title>
      <c:tx>
        <c:rich>
          <a:bodyPr/>
          <a:lstStyle/>
          <a:p>
            <a:pPr>
              <a:defRPr/>
            </a:pPr>
            <a:r>
              <a:rPr lang="es-ES" sz="2000" u="sng" dirty="0" smtClean="0"/>
              <a:t>Género </a:t>
            </a:r>
            <a:r>
              <a:rPr lang="es-ES" sz="2000" b="0" baseline="30000" dirty="0" smtClean="0"/>
              <a:t>1</a:t>
            </a:r>
            <a:r>
              <a:rPr lang="es-ES" sz="2000" b="0" baseline="30000" dirty="0"/>
              <a:t>, 2, 3, 4, 5, 6, 7, 8, 9, 10, 11, 12, 13, 14, </a:t>
            </a:r>
            <a:r>
              <a:rPr lang="es-ES" sz="2000" b="0" baseline="30000" dirty="0" smtClean="0"/>
              <a:t>16</a:t>
            </a:r>
            <a:endParaRPr lang="es-ES" sz="2000" b="0" baseline="30000" dirty="0"/>
          </a:p>
        </c:rich>
      </c:tx>
      <c:layout>
        <c:manualLayout>
          <c:xMode val="edge"/>
          <c:yMode val="edge"/>
          <c:x val="0.15283277522621252"/>
          <c:y val="2.1299204516638883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Lbls>
            <c:showPercent val="1"/>
          </c:dLbls>
          <c:cat>
            <c:strRef>
              <c:f>Hoja1!$A$2:$A$3</c:f>
              <c:strCache>
                <c:ptCount val="2"/>
                <c:pt idx="0">
                  <c:v>Femenino</c:v>
                </c:pt>
                <c:pt idx="1">
                  <c:v>Masculino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23"/>
  <c:chart>
    <c:title>
      <c:tx>
        <c:rich>
          <a:bodyPr/>
          <a:lstStyle/>
          <a:p>
            <a:pPr>
              <a:defRPr/>
            </a:pPr>
            <a:r>
              <a:rPr lang="es-ES" sz="2000" u="sng" dirty="0"/>
              <a:t>Tiempo de uso de la </a:t>
            </a:r>
            <a:r>
              <a:rPr lang="es-ES" sz="2000" u="sng" dirty="0" smtClean="0"/>
              <a:t>prótesis </a:t>
            </a:r>
            <a:r>
              <a:rPr lang="es-ES" sz="2000" b="0" u="none" baseline="30000" dirty="0" smtClean="0"/>
              <a:t>5, 9, 12, 18</a:t>
            </a:r>
            <a:endParaRPr lang="es-ES" sz="2000" u="sng" baseline="3000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Tiempo de uso de la prótesis</c:v>
                </c:pt>
              </c:strCache>
            </c:strRef>
          </c:tx>
          <c:dLbls>
            <c:showPercent val="1"/>
          </c:dLbls>
          <c:cat>
            <c:strRef>
              <c:f>Hoja1!$A$2:$A$3</c:f>
              <c:strCache>
                <c:ptCount val="2"/>
                <c:pt idx="0">
                  <c:v>6-10 años</c:v>
                </c:pt>
                <c:pt idx="1">
                  <c:v>&gt; de 10 años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0.25</c:v>
                </c:pt>
                <c:pt idx="1">
                  <c:v>0.75000000000000011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n-US" sz="2000" u="sng" dirty="0" err="1" smtClean="0"/>
              <a:t>Tratamientos</a:t>
            </a:r>
            <a:endParaRPr lang="en-US" sz="2000" u="sng" dirty="0" smtClean="0"/>
          </a:p>
          <a:p>
            <a:pPr>
              <a:defRPr/>
            </a:pPr>
            <a:r>
              <a:rPr lang="en-US" sz="2000" b="0" u="none" baseline="30000" dirty="0" smtClean="0"/>
              <a:t>2, 10, 13, 16, 18</a:t>
            </a:r>
            <a:endParaRPr lang="en-US" sz="2000" b="0" u="none" baseline="30000" dirty="0"/>
          </a:p>
        </c:rich>
      </c:tx>
      <c:layout>
        <c:manualLayout>
          <c:xMode val="edge"/>
          <c:yMode val="edge"/>
          <c:x val="0.22345250426943639"/>
          <c:y val="5.079360000639923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8159744580382065"/>
          <c:y val="0.22416536539564838"/>
          <c:w val="0.41031053345402863"/>
          <c:h val="0.52153778623893365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Tratamientos</c:v>
                </c:pt>
              </c:strCache>
            </c:strRef>
          </c:tx>
          <c:dLbls>
            <c:showPercent val="1"/>
          </c:dLbls>
          <c:cat>
            <c:strRef>
              <c:f>Hoja1!$A$2:$A$9</c:f>
              <c:strCache>
                <c:ptCount val="8"/>
                <c:pt idx="0">
                  <c:v>Desinfectante</c:v>
                </c:pt>
                <c:pt idx="1">
                  <c:v>Antiséptico tópico</c:v>
                </c:pt>
                <c:pt idx="2">
                  <c:v>Antifúngico</c:v>
                </c:pt>
                <c:pt idx="3">
                  <c:v>Rebases</c:v>
                </c:pt>
                <c:pt idx="4">
                  <c:v>Equilibrado oclusal</c:v>
                </c:pt>
                <c:pt idx="5">
                  <c:v>Prótesis nueva</c:v>
                </c:pt>
                <c:pt idx="6">
                  <c:v>Irradiación por micro</c:v>
                </c:pt>
                <c:pt idx="7">
                  <c:v>Eliminación mec. de la PB</c:v>
                </c:pt>
              </c:strCache>
            </c:strRef>
          </c:cat>
          <c:val>
            <c:numRef>
              <c:f>Hoja1!$B$2:$B$9</c:f>
              <c:numCache>
                <c:formatCode>0.00%</c:formatCode>
                <c:ptCount val="8"/>
                <c:pt idx="0">
                  <c:v>0.17600000000000016</c:v>
                </c:pt>
                <c:pt idx="1">
                  <c:v>5.9000000000000045E-2</c:v>
                </c:pt>
                <c:pt idx="2">
                  <c:v>0.23500000000000001</c:v>
                </c:pt>
                <c:pt idx="3">
                  <c:v>0.11799999999999998</c:v>
                </c:pt>
                <c:pt idx="4">
                  <c:v>0.11799999999999998</c:v>
                </c:pt>
                <c:pt idx="5">
                  <c:v>0.11799999999999998</c:v>
                </c:pt>
                <c:pt idx="6">
                  <c:v>0.11799999999999998</c:v>
                </c:pt>
                <c:pt idx="7">
                  <c:v>5.9000000000000045E-2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5513199479890871"/>
          <c:y val="0"/>
          <c:w val="0.33005329407629302"/>
          <c:h val="1"/>
        </c:manualLayout>
      </c:layout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4"/>
  <c:chart>
    <c:title>
      <c:tx>
        <c:rich>
          <a:bodyPr/>
          <a:lstStyle/>
          <a:p>
            <a:pPr>
              <a:defRPr/>
            </a:pPr>
            <a:r>
              <a:rPr lang="en-US" sz="2000" u="sng" dirty="0" err="1"/>
              <a:t>Grupo</a:t>
            </a:r>
            <a:r>
              <a:rPr lang="en-US" sz="2000" u="sng" dirty="0"/>
              <a:t> de </a:t>
            </a:r>
            <a:r>
              <a:rPr lang="en-US" sz="2000" u="sng" dirty="0" err="1"/>
              <a:t>edad</a:t>
            </a:r>
            <a:r>
              <a:rPr lang="en-US" sz="2000" u="sng" dirty="0"/>
              <a:t> </a:t>
            </a:r>
            <a:r>
              <a:rPr lang="en-US" sz="2000" b="0" baseline="30000" dirty="0"/>
              <a:t>1, 3, 5, 6, 7, 9, 11, 12, 13, 14, 16</a:t>
            </a:r>
          </a:p>
        </c:rich>
      </c:tx>
      <c:layout>
        <c:manualLayout>
          <c:xMode val="edge"/>
          <c:yMode val="edge"/>
          <c:x val="0.21952777777777779"/>
          <c:y val="6.3209434132472292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2375984251968507"/>
          <c:y val="0.30746754761704798"/>
          <c:w val="0.49375109361329833"/>
          <c:h val="0.62160661459354083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Grupo de edad</c:v>
                </c:pt>
              </c:strCache>
            </c:strRef>
          </c:tx>
          <c:dLbls>
            <c:showPercent val="1"/>
          </c:dLbls>
          <c:cat>
            <c:strRef>
              <c:f>Hoja1!$A$2:$A$3</c:f>
              <c:strCache>
                <c:ptCount val="2"/>
                <c:pt idx="0">
                  <c:v>30-60 años</c:v>
                </c:pt>
                <c:pt idx="1">
                  <c:v>&gt; 60 años</c:v>
                </c:pt>
              </c:strCache>
            </c:strRef>
          </c:cat>
          <c:val>
            <c:numRef>
              <c:f>Hoja1!$B$2:$B$3</c:f>
              <c:numCache>
                <c:formatCode>0.00%</c:formatCode>
                <c:ptCount val="2"/>
                <c:pt idx="0">
                  <c:v>0.72700000000000009</c:v>
                </c:pt>
                <c:pt idx="1">
                  <c:v>0.27300000000000002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tx>
        <c:rich>
          <a:bodyPr/>
          <a:lstStyle/>
          <a:p>
            <a:pPr>
              <a:defRPr/>
            </a:pPr>
            <a:r>
              <a:rPr lang="en-US" sz="2000" u="sng" dirty="0" err="1" smtClean="0"/>
              <a:t>Localización</a:t>
            </a:r>
            <a:r>
              <a:rPr lang="en-US" sz="2000" b="0" u="none" baseline="0" dirty="0" smtClean="0"/>
              <a:t> </a:t>
            </a:r>
            <a:r>
              <a:rPr lang="en-US" sz="2000" b="0" u="none" baseline="30000" dirty="0" smtClean="0"/>
              <a:t>1, 2, 3, 7, 10, 11</a:t>
            </a:r>
            <a:endParaRPr lang="en-US" sz="2000" b="0" u="none" baseline="30000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3422608215715531"/>
          <c:y val="0.30197017393653913"/>
          <c:w val="0.45695288221954722"/>
          <c:h val="0.5947161445532109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Localización</c:v>
                </c:pt>
              </c:strCache>
            </c:strRef>
          </c:tx>
          <c:dLbls>
            <c:showPercent val="1"/>
          </c:dLbls>
          <c:cat>
            <c:strRef>
              <c:f>Hoja1!$A$2:$A$4</c:f>
              <c:strCache>
                <c:ptCount val="3"/>
                <c:pt idx="0">
                  <c:v>Bóveda palatina</c:v>
                </c:pt>
                <c:pt idx="1">
                  <c:v>Zona media de la bóveda palatina</c:v>
                </c:pt>
                <c:pt idx="2">
                  <c:v>Rebordes alveolares</c:v>
                </c:pt>
              </c:strCache>
            </c:strRef>
          </c:cat>
          <c:val>
            <c:numRef>
              <c:f>Hoja1!$B$2:$B$4</c:f>
              <c:numCache>
                <c:formatCode>0.00%</c:formatCode>
                <c:ptCount val="3"/>
                <c:pt idx="0">
                  <c:v>0.33300000000000013</c:v>
                </c:pt>
                <c:pt idx="1">
                  <c:v>0.66700000000000026</c:v>
                </c:pt>
                <c:pt idx="2" formatCode="0%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4413577407782174"/>
          <c:y val="0.28062542930715123"/>
          <c:w val="0.34062623733667174"/>
          <c:h val="0.64908506711027081"/>
        </c:manualLayout>
      </c:layout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2"/>
  <c:chart>
    <c:title>
      <c:tx>
        <c:rich>
          <a:bodyPr/>
          <a:lstStyle/>
          <a:p>
            <a:pPr>
              <a:defRPr/>
            </a:pPr>
            <a:r>
              <a:rPr lang="en-US" sz="2000" b="1" u="sng" dirty="0" err="1"/>
              <a:t>Grado</a:t>
            </a:r>
            <a:r>
              <a:rPr lang="en-US" sz="2000" b="1" u="sng" dirty="0"/>
              <a:t> </a:t>
            </a:r>
            <a:r>
              <a:rPr lang="en-US" sz="2000" b="1" u="sng" dirty="0" err="1"/>
              <a:t>clínico</a:t>
            </a:r>
            <a:r>
              <a:rPr lang="en-US" sz="2000" b="1" u="sng" dirty="0"/>
              <a:t> </a:t>
            </a:r>
            <a:endParaRPr lang="en-US" sz="2000" b="1" u="sng" dirty="0" smtClean="0"/>
          </a:p>
          <a:p>
            <a:pPr>
              <a:defRPr/>
            </a:pPr>
            <a:r>
              <a:rPr lang="en-US" sz="2000" b="0" u="none" baseline="30000" dirty="0" smtClean="0"/>
              <a:t>1</a:t>
            </a:r>
            <a:r>
              <a:rPr lang="en-US" sz="2000" b="0" u="none" baseline="30000" dirty="0"/>
              <a:t>, 3, 5, 6, 7, 9, 10, 11, 13</a:t>
            </a:r>
          </a:p>
        </c:rich>
      </c:tx>
      <c:layout>
        <c:manualLayout>
          <c:xMode val="edge"/>
          <c:yMode val="edge"/>
          <c:x val="0.30681849995800586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5989570021918398"/>
          <c:y val="0.2692994634849048"/>
          <c:w val="0.50091958829176453"/>
          <c:h val="0.59148212295052727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Grado clínico</c:v>
                </c:pt>
              </c:strCache>
            </c:strRef>
          </c:tx>
          <c:dLbls>
            <c:showPercent val="1"/>
          </c:dLbls>
          <c:cat>
            <c:strRef>
              <c:f>Hoja1!$A$2:$A$4</c:f>
              <c:strCache>
                <c:ptCount val="3"/>
                <c:pt idx="0">
                  <c:v>Grado I</c:v>
                </c:pt>
                <c:pt idx="1">
                  <c:v>Grado II</c:v>
                </c:pt>
                <c:pt idx="2">
                  <c:v>Grado III</c:v>
                </c:pt>
              </c:strCache>
            </c:strRef>
          </c:cat>
          <c:val>
            <c:numRef>
              <c:f>Hoja1!$B$2:$B$4</c:f>
              <c:numCache>
                <c:formatCode>0.00%</c:formatCode>
                <c:ptCount val="3"/>
                <c:pt idx="0">
                  <c:v>0.33300000000000013</c:v>
                </c:pt>
                <c:pt idx="1">
                  <c:v>0.66700000000000026</c:v>
                </c:pt>
                <c:pt idx="2" formatCode="0%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n-US" sz="2000" u="sng" dirty="0" err="1"/>
              <a:t>Uso</a:t>
            </a:r>
            <a:r>
              <a:rPr lang="en-US" sz="2000" u="sng" dirty="0"/>
              <a:t> de la </a:t>
            </a:r>
            <a:r>
              <a:rPr lang="en-US" sz="2000" u="sng" dirty="0" err="1" smtClean="0"/>
              <a:t>prótesis</a:t>
            </a:r>
            <a:r>
              <a:rPr lang="en-US" sz="2000" u="sng" dirty="0" smtClean="0"/>
              <a:t> </a:t>
            </a:r>
            <a:r>
              <a:rPr lang="en-US" sz="2000" b="0" u="none" baseline="30000" dirty="0" smtClean="0"/>
              <a:t>1, 3, 5, 6, 7, 9, 10, 11, 12, 16, 18</a:t>
            </a:r>
            <a:endParaRPr lang="en-US" sz="2000" u="sng" baseline="30000" dirty="0"/>
          </a:p>
        </c:rich>
      </c:tx>
      <c:layout>
        <c:manualLayout>
          <c:xMode val="edge"/>
          <c:yMode val="edge"/>
          <c:x val="0.27315819122284468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8318191188909322"/>
          <c:y val="0.23082492604715632"/>
          <c:w val="0.46910268689993134"/>
          <c:h val="0.56851399778480749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Uso de la prótesis</c:v>
                </c:pt>
              </c:strCache>
            </c:strRef>
          </c:tx>
          <c:dLbls>
            <c:showPercent val="1"/>
          </c:dLbls>
          <c:cat>
            <c:strRef>
              <c:f>Hoja1!$A$2:$A$3</c:f>
              <c:strCache>
                <c:ptCount val="2"/>
                <c:pt idx="0">
                  <c:v>Cotinuo</c:v>
                </c:pt>
                <c:pt idx="1">
                  <c:v>Discontinuo</c:v>
                </c:pt>
              </c:strCache>
            </c:strRef>
          </c:cat>
          <c:val>
            <c:numRef>
              <c:f>Hoja1!$B$2:$B$3</c:f>
              <c:numCache>
                <c:formatCode>0.00%</c:formatCode>
                <c:ptCount val="2"/>
                <c:pt idx="0">
                  <c:v>0.90900000000000003</c:v>
                </c:pt>
                <c:pt idx="1">
                  <c:v>9.1000000000000025E-2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9382503378667892"/>
          <c:y val="0.40017354503349045"/>
          <c:w val="0.30617496621332152"/>
          <c:h val="0.19983996799359868"/>
        </c:manualLayout>
      </c:layout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n-US" sz="2000" u="sng" dirty="0" err="1"/>
              <a:t>Hábitos</a:t>
            </a:r>
            <a:r>
              <a:rPr lang="en-US" sz="2000" u="sng" dirty="0"/>
              <a:t> </a:t>
            </a:r>
            <a:r>
              <a:rPr lang="en-US" sz="2000" u="sng" dirty="0" err="1" smtClean="0"/>
              <a:t>nocivos</a:t>
            </a:r>
            <a:endParaRPr lang="en-US" sz="2000" b="0" u="none" dirty="0" smtClean="0"/>
          </a:p>
          <a:p>
            <a:pPr>
              <a:defRPr/>
            </a:pPr>
            <a:r>
              <a:rPr lang="en-US" sz="2000" b="0" u="none" baseline="30000" dirty="0" smtClean="0"/>
              <a:t>1, 3, 7, 16</a:t>
            </a:r>
            <a:endParaRPr lang="en-US" sz="2000" u="sng" baseline="30000" dirty="0"/>
          </a:p>
        </c:rich>
      </c:tx>
      <c:layout>
        <c:manualLayout>
          <c:xMode val="edge"/>
          <c:yMode val="edge"/>
          <c:x val="0.31774814057877676"/>
          <c:y val="3.6897250270060418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22023059622796456"/>
          <c:y val="0.26687091772996102"/>
          <c:w val="0.4067065925075668"/>
          <c:h val="0.48098352169331182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Hábitos nocivos</c:v>
                </c:pt>
              </c:strCache>
            </c:strRef>
          </c:tx>
          <c:dLbls>
            <c:showPercent val="1"/>
          </c:dLbls>
          <c:cat>
            <c:strRef>
              <c:f>Hoja1!$A$2:$A$6</c:f>
              <c:strCache>
                <c:ptCount val="5"/>
                <c:pt idx="0">
                  <c:v>Uso continuo prótesis</c:v>
                </c:pt>
                <c:pt idx="1">
                  <c:v>Higiene deficiente</c:v>
                </c:pt>
                <c:pt idx="2">
                  <c:v>Tabaquismo</c:v>
                </c:pt>
                <c:pt idx="3">
                  <c:v>Alimentos calientes</c:v>
                </c:pt>
                <c:pt idx="4">
                  <c:v>Sustancias irritantes</c:v>
                </c:pt>
              </c:strCache>
            </c:strRef>
          </c:cat>
          <c:val>
            <c:numRef>
              <c:f>Hoja1!$B$2:$B$6</c:f>
              <c:numCache>
                <c:formatCode>0%</c:formatCode>
                <c:ptCount val="5"/>
                <c:pt idx="0">
                  <c:v>0.25</c:v>
                </c:pt>
                <c:pt idx="1">
                  <c:v>0.25</c:v>
                </c:pt>
                <c:pt idx="2" formatCode="0.00%">
                  <c:v>0.16700000000000001</c:v>
                </c:pt>
                <c:pt idx="3">
                  <c:v>0.25</c:v>
                </c:pt>
                <c:pt idx="4" formatCode="0.00%">
                  <c:v>8.3000000000000032E-2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5210742182031967"/>
          <c:y val="0.24517443657080074"/>
          <c:w val="0.33307786705488207"/>
          <c:h val="0.66525663001592628"/>
        </c:manualLayout>
      </c:layout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tx>
        <c:rich>
          <a:bodyPr/>
          <a:lstStyle/>
          <a:p>
            <a:pPr>
              <a:defRPr/>
            </a:pPr>
            <a:r>
              <a:rPr lang="en-US" sz="2000" u="sng" dirty="0" err="1" smtClean="0"/>
              <a:t>Higiene</a:t>
            </a:r>
            <a:endParaRPr lang="en-US" sz="2000" b="0" u="none" dirty="0" smtClean="0"/>
          </a:p>
          <a:p>
            <a:pPr>
              <a:defRPr/>
            </a:pPr>
            <a:r>
              <a:rPr lang="en-US" sz="2000" b="0" u="none" baseline="30000" dirty="0" smtClean="0"/>
              <a:t>1, 3, 7, 12, 13, 16, 18</a:t>
            </a:r>
            <a:r>
              <a:rPr lang="en-US" baseline="30000" dirty="0" smtClean="0"/>
              <a:t> </a:t>
            </a:r>
            <a:endParaRPr lang="en-US" baseline="30000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3102327752585777"/>
          <c:y val="0.34215465157042541"/>
          <c:w val="0.50941259368167546"/>
          <c:h val="0.58036567334570277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Higiene </c:v>
                </c:pt>
              </c:strCache>
            </c:strRef>
          </c:tx>
          <c:dLbls>
            <c:showPercent val="1"/>
          </c:dLbls>
          <c:cat>
            <c:strRef>
              <c:f>Hoja1!$A$2:$A$3</c:f>
              <c:strCache>
                <c:ptCount val="2"/>
                <c:pt idx="0">
                  <c:v>Deficiente</c:v>
                </c:pt>
                <c:pt idx="1">
                  <c:v>Eficiente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0.8600000000000001</c:v>
                </c:pt>
                <c:pt idx="1">
                  <c:v>0.14000000000000001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6"/>
  <c:chart>
    <c:title>
      <c:tx>
        <c:rich>
          <a:bodyPr/>
          <a:lstStyle/>
          <a:p>
            <a:pPr>
              <a:defRPr/>
            </a:pPr>
            <a:r>
              <a:rPr lang="en-US" sz="2000" u="sng" dirty="0" err="1"/>
              <a:t>Tipo</a:t>
            </a:r>
            <a:r>
              <a:rPr lang="en-US" sz="2000" u="sng" dirty="0"/>
              <a:t> de </a:t>
            </a:r>
            <a:r>
              <a:rPr lang="en-US" sz="2000" u="sng" dirty="0" err="1"/>
              <a:t>prótesis</a:t>
            </a:r>
            <a:r>
              <a:rPr lang="en-US" sz="2000" u="sng" dirty="0"/>
              <a:t> </a:t>
            </a:r>
            <a:r>
              <a:rPr lang="en-US" sz="2000" u="sng" dirty="0" err="1"/>
              <a:t>removible</a:t>
            </a:r>
            <a:endParaRPr lang="en-US" sz="2000" u="sng" dirty="0"/>
          </a:p>
          <a:p>
            <a:pPr>
              <a:defRPr/>
            </a:pPr>
            <a:r>
              <a:rPr lang="en-US" sz="2000" b="0" baseline="30000" dirty="0"/>
              <a:t>4, 8, 13, 18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805262276808032E-2"/>
          <c:y val="0.32218774974166864"/>
          <c:w val="0.63724531219021985"/>
          <c:h val="0.5070793014105156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Tipo de prótesis removible</c:v>
                </c:pt>
              </c:strCache>
            </c:strRef>
          </c:tx>
          <c:dLbls>
            <c:showPercent val="1"/>
          </c:dLbls>
          <c:cat>
            <c:strRef>
              <c:f>Hoja1!$A$2:$A$3</c:f>
              <c:strCache>
                <c:ptCount val="2"/>
                <c:pt idx="0">
                  <c:v>Parcial</c:v>
                </c:pt>
                <c:pt idx="1">
                  <c:v>Total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0.2</c:v>
                </c:pt>
                <c:pt idx="1">
                  <c:v>0.8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73232847549837754"/>
          <c:y val="0.45808603075544796"/>
          <c:w val="0.26041533946090545"/>
          <c:h val="0.21548474698782924"/>
        </c:manualLayout>
      </c:layout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4"/>
  <c:chart>
    <c:title>
      <c:tx>
        <c:rich>
          <a:bodyPr/>
          <a:lstStyle/>
          <a:p>
            <a:pPr>
              <a:defRPr/>
            </a:pPr>
            <a:r>
              <a:rPr lang="en-US" sz="2000" u="sng" dirty="0" err="1" smtClean="0"/>
              <a:t>Microorganismos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aislados</a:t>
            </a:r>
            <a:endParaRPr lang="en-US" sz="2000" u="sng" dirty="0" smtClean="0"/>
          </a:p>
          <a:p>
            <a:pPr>
              <a:defRPr/>
            </a:pPr>
            <a:r>
              <a:rPr lang="en-US" sz="2000" b="0" u="none" baseline="30000" dirty="0" smtClean="0"/>
              <a:t>2, 4, 8, 10, 13, 14, 15, 16, 17</a:t>
            </a:r>
            <a:endParaRPr lang="en-US" sz="2000" b="0" u="none" baseline="30000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0514422860749678"/>
          <c:y val="0.23619965915744823"/>
          <c:w val="0.49316397716504123"/>
          <c:h val="0.6276301077984564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Microorganismos aislados</c:v>
                </c:pt>
              </c:strCache>
            </c:strRef>
          </c:tx>
          <c:dLbls>
            <c:showPercent val="1"/>
          </c:dLbls>
          <c:cat>
            <c:strRef>
              <c:f>Hoja1!$A$2:$A$3</c:f>
              <c:strCache>
                <c:ptCount val="2"/>
                <c:pt idx="0">
                  <c:v>C. albicans</c:v>
                </c:pt>
                <c:pt idx="1">
                  <c:v>Staphylococcus</c:v>
                </c:pt>
              </c:strCache>
            </c:strRef>
          </c:cat>
          <c:val>
            <c:numRef>
              <c:f>Hoja1!$B$2:$B$3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0618031099863501"/>
          <c:y val="0.27945157825827205"/>
          <c:w val="0.35341557136680202"/>
          <c:h val="0.35807052855613675"/>
        </c:manualLayout>
      </c:layout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59518-0521-43A6-A12F-13F88DE0E27F}" type="datetimeFigureOut">
              <a:rPr lang="es-ES" smtClean="0"/>
              <a:pPr/>
              <a:t>10/05/2016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60673-0D52-4C83-A904-E7E8A73251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60673-0D52-4C83-A904-E7E8A73251E9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F4BE2-C7EE-440C-92E4-68195E7661DB}" type="datetimeFigureOut">
              <a:rPr lang="es-ES" smtClean="0"/>
              <a:pPr/>
              <a:t>10/05/2016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8A4DA6-EE2A-49C2-9F34-2A0981973A2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F4BE2-C7EE-440C-92E4-68195E7661DB}" type="datetimeFigureOut">
              <a:rPr lang="es-ES" smtClean="0"/>
              <a:pPr/>
              <a:t>10/05/2016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8A4DA6-EE2A-49C2-9F34-2A0981973A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F4BE2-C7EE-440C-92E4-68195E7661DB}" type="datetimeFigureOut">
              <a:rPr lang="es-ES" smtClean="0"/>
              <a:pPr/>
              <a:t>10/05/2016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8A4DA6-EE2A-49C2-9F34-2A0981973A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F4BE2-C7EE-440C-92E4-68195E7661DB}" type="datetimeFigureOut">
              <a:rPr lang="es-ES" smtClean="0"/>
              <a:pPr/>
              <a:t>10/05/2016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8A4DA6-EE2A-49C2-9F34-2A0981973A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F4BE2-C7EE-440C-92E4-68195E7661DB}" type="datetimeFigureOut">
              <a:rPr lang="es-ES" smtClean="0"/>
              <a:pPr/>
              <a:t>10/05/2016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8A4DA6-EE2A-49C2-9F34-2A0981973A2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F4BE2-C7EE-440C-92E4-68195E7661DB}" type="datetimeFigureOut">
              <a:rPr lang="es-ES" smtClean="0"/>
              <a:pPr/>
              <a:t>10/05/2016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8A4DA6-EE2A-49C2-9F34-2A0981973A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F4BE2-C7EE-440C-92E4-68195E7661DB}" type="datetimeFigureOut">
              <a:rPr lang="es-ES" smtClean="0"/>
              <a:pPr/>
              <a:t>10/05/2016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8A4DA6-EE2A-49C2-9F34-2A0981973A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F4BE2-C7EE-440C-92E4-68195E7661DB}" type="datetimeFigureOut">
              <a:rPr lang="es-ES" smtClean="0"/>
              <a:pPr/>
              <a:t>10/05/2016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8A4DA6-EE2A-49C2-9F34-2A0981973A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F4BE2-C7EE-440C-92E4-68195E7661DB}" type="datetimeFigureOut">
              <a:rPr lang="es-ES" smtClean="0"/>
              <a:pPr/>
              <a:t>10/05/2016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8A4DA6-EE2A-49C2-9F34-2A0981973A2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F4BE2-C7EE-440C-92E4-68195E7661DB}" type="datetimeFigureOut">
              <a:rPr lang="es-ES" smtClean="0"/>
              <a:pPr/>
              <a:t>10/05/2016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8A4DA6-EE2A-49C2-9F34-2A0981973A2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F4BE2-C7EE-440C-92E4-68195E7661DB}" type="datetimeFigureOut">
              <a:rPr lang="es-ES" smtClean="0"/>
              <a:pPr/>
              <a:t>10/05/2016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8A4DA6-EE2A-49C2-9F34-2A0981973A2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4F4BE2-C7EE-440C-92E4-68195E7661DB}" type="datetimeFigureOut">
              <a:rPr lang="es-ES" smtClean="0"/>
              <a:pPr/>
              <a:t>10/05/2016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8A4DA6-EE2A-49C2-9F34-2A0981973A2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taodontologica.com/ediciones/2001/3/estomatitis_subprotesica.asp" TargetMode="External"/><Relationship Id="rId2" Type="http://schemas.openxmlformats.org/officeDocument/2006/relationships/hyperlink" Target="http://scielo.sld.cu/scielo.php?pid=S102502552010000100009&amp;script=sci_arttex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digraphic.com/pdfs/revciemedhab/cmh-2013/cmh132i.pdf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57290" y="1214422"/>
            <a:ext cx="7406640" cy="1926094"/>
          </a:xfrm>
        </p:spPr>
        <p:txBody>
          <a:bodyPr>
            <a:noAutofit/>
          </a:bodyPr>
          <a:lstStyle/>
          <a:p>
            <a:pPr algn="ctr"/>
            <a:r>
              <a:rPr lang="es-ES" sz="3600" b="1" dirty="0" smtClean="0">
                <a:solidFill>
                  <a:srgbClr val="A58613"/>
                </a:solidFill>
              </a:rPr>
              <a:t>ESTOMATITIS SUBPROTÉSICA EN PACIENTES PORTADORES DE PRÓTESIS REMOVIBLES</a:t>
            </a:r>
            <a:endParaRPr lang="es-ES" sz="3600" b="1" dirty="0">
              <a:solidFill>
                <a:srgbClr val="A58613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72066" y="5715016"/>
            <a:ext cx="3714776" cy="642942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s-ES" sz="2000" dirty="0" smtClean="0">
                <a:solidFill>
                  <a:schemeClr val="tx1"/>
                </a:solidFill>
              </a:rPr>
              <a:t>Blanca Sánchez Vázquez</a:t>
            </a:r>
          </a:p>
          <a:p>
            <a:pPr algn="r"/>
            <a:r>
              <a:rPr lang="es-ES" sz="2000" dirty="0" smtClean="0">
                <a:solidFill>
                  <a:schemeClr val="tx1"/>
                </a:solidFill>
              </a:rPr>
              <a:t>4º de Odontología</a:t>
            </a:r>
            <a:endParaRPr lang="es-ES" sz="2000" dirty="0">
              <a:solidFill>
                <a:schemeClr val="tx1"/>
              </a:solidFill>
            </a:endParaRPr>
          </a:p>
        </p:txBody>
      </p:sp>
      <p:pic>
        <p:nvPicPr>
          <p:cNvPr id="4" name="3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500438"/>
            <a:ext cx="6076950" cy="12573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4 Imagen" descr="http://diarium.usal.es/vperea/files/2014/04/logo-de-la-universidad-de-salamanca.aspx_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0"/>
            <a:ext cx="1285852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0" y="142852"/>
            <a:ext cx="7498080" cy="1143000"/>
          </a:xfrm>
        </p:spPr>
        <p:txBody>
          <a:bodyPr/>
          <a:lstStyle/>
          <a:p>
            <a:r>
              <a:rPr lang="es-ES" b="1" dirty="0" smtClean="0">
                <a:solidFill>
                  <a:srgbClr val="A58613"/>
                </a:solidFill>
              </a:rPr>
              <a:t>5. Discusión</a:t>
            </a:r>
            <a:endParaRPr lang="es-ES" b="1" dirty="0">
              <a:solidFill>
                <a:srgbClr val="A58613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1538" y="1214422"/>
            <a:ext cx="7498080" cy="8572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sz="2400" u="sng" dirty="0" smtClean="0"/>
              <a:t>Prevalencia: </a:t>
            </a:r>
            <a:r>
              <a:rPr lang="es-ES" sz="2400" dirty="0" smtClean="0">
                <a:solidFill>
                  <a:srgbClr val="C00000"/>
                </a:solidFill>
              </a:rPr>
              <a:t>25-70% </a:t>
            </a:r>
            <a:r>
              <a:rPr lang="es-ES" sz="2400" baseline="30000" dirty="0" smtClean="0"/>
              <a:t>2, 6, 7, 8, 9, 10</a:t>
            </a:r>
          </a:p>
          <a:p>
            <a:pPr>
              <a:buNone/>
            </a:pPr>
            <a:r>
              <a:rPr lang="es-ES" sz="2400" u="sng" dirty="0" smtClean="0"/>
              <a:t>Género: </a:t>
            </a:r>
            <a:r>
              <a:rPr lang="es-ES" sz="2400" dirty="0" smtClean="0">
                <a:solidFill>
                  <a:srgbClr val="C00000"/>
                </a:solidFill>
              </a:rPr>
              <a:t>femenino</a:t>
            </a:r>
            <a:r>
              <a:rPr lang="es-ES" sz="2400" dirty="0" smtClean="0"/>
              <a:t>&gt; masculino </a:t>
            </a:r>
            <a:r>
              <a:rPr lang="es-ES" sz="2400" baseline="30000" dirty="0" smtClean="0"/>
              <a:t>1, 2, 3, 4, 5, 6, 7, 9, 10, 11, 12, 13, 14, 16</a:t>
            </a:r>
            <a:r>
              <a:rPr lang="es-ES" sz="2400" dirty="0" smtClean="0"/>
              <a:t> </a:t>
            </a:r>
          </a:p>
          <a:p>
            <a:endParaRPr lang="es-ES" sz="2400" dirty="0" smtClean="0"/>
          </a:p>
        </p:txBody>
      </p:sp>
      <p:sp>
        <p:nvSpPr>
          <p:cNvPr id="5" name="4 CuadroTexto"/>
          <p:cNvSpPr txBox="1"/>
          <p:nvPr/>
        </p:nvSpPr>
        <p:spPr>
          <a:xfrm>
            <a:off x="1142976" y="2500306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u="sng" dirty="0" smtClean="0"/>
              <a:t>Edad:  avanzada</a:t>
            </a:r>
          </a:p>
        </p:txBody>
      </p:sp>
      <p:sp>
        <p:nvSpPr>
          <p:cNvPr id="6" name="5 Abrir llave"/>
          <p:cNvSpPr/>
          <p:nvPr/>
        </p:nvSpPr>
        <p:spPr>
          <a:xfrm>
            <a:off x="3357554" y="2071678"/>
            <a:ext cx="285752" cy="1500198"/>
          </a:xfrm>
          <a:prstGeom prst="leftBrace">
            <a:avLst/>
          </a:prstGeom>
          <a:noFill/>
          <a:ln w="28575">
            <a:solidFill>
              <a:srgbClr val="A58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3786182" y="2000240"/>
            <a:ext cx="46434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Silva </a:t>
            </a:r>
            <a:r>
              <a:rPr lang="es-ES" dirty="0"/>
              <a:t>AM y cols, Noguera GA y cols, Espasandín S y </a:t>
            </a:r>
            <a:r>
              <a:rPr lang="es-ES" dirty="0" smtClean="0"/>
              <a:t>cols</a:t>
            </a:r>
            <a:r>
              <a:rPr lang="es-ES" dirty="0" smtClean="0">
                <a:sym typeface="Wingdings 3"/>
              </a:rPr>
              <a:t>: </a:t>
            </a:r>
            <a:r>
              <a:rPr lang="es-ES" dirty="0" smtClean="0">
                <a:solidFill>
                  <a:srgbClr val="C00000"/>
                </a:solidFill>
                <a:sym typeface="Wingdings 3"/>
              </a:rPr>
              <a:t>60años y más</a:t>
            </a:r>
            <a:r>
              <a:rPr lang="es-ES" baseline="30000" dirty="0" smtClean="0"/>
              <a:t> 1, 3, 5, 6, 7, 9, 11, 12</a:t>
            </a:r>
            <a:endParaRPr lang="es-ES" dirty="0" smtClean="0">
              <a:solidFill>
                <a:srgbClr val="C00000"/>
              </a:solidFill>
              <a:sym typeface="Wingdings 3"/>
            </a:endParaRPr>
          </a:p>
          <a:p>
            <a:r>
              <a:rPr lang="es-ES" dirty="0"/>
              <a:t>Ley L y cols, Sánchez ME y cols, Francisco A y cols, Nápoles IJ y </a:t>
            </a:r>
            <a:r>
              <a:rPr lang="es-ES" dirty="0" smtClean="0"/>
              <a:t>cols:</a:t>
            </a:r>
            <a:r>
              <a:rPr lang="es-ES" dirty="0" smtClean="0">
                <a:solidFill>
                  <a:srgbClr val="C00000"/>
                </a:solidFill>
              </a:rPr>
              <a:t>35-60años</a:t>
            </a:r>
            <a:r>
              <a:rPr lang="es-ES" baseline="30000" dirty="0" smtClean="0"/>
              <a:t> 1, 3, 5, 6, 7, 9, 11, 12</a:t>
            </a:r>
            <a:endParaRPr lang="es-ES" dirty="0" smtClean="0">
              <a:solidFill>
                <a:srgbClr val="C00000"/>
              </a:solidFill>
            </a:endParaRPr>
          </a:p>
          <a:p>
            <a:r>
              <a:rPr lang="es-ES" dirty="0"/>
              <a:t>Navabi M y cols, Fiqueiral MH y cols, Pereira CA y cols, Silva MM y </a:t>
            </a:r>
            <a:r>
              <a:rPr lang="es-ES" dirty="0" smtClean="0"/>
              <a:t>cols: </a:t>
            </a:r>
            <a:r>
              <a:rPr lang="es-ES" dirty="0" smtClean="0">
                <a:solidFill>
                  <a:srgbClr val="C00000"/>
                </a:solidFill>
              </a:rPr>
              <a:t>50-70años</a:t>
            </a:r>
            <a:r>
              <a:rPr lang="es-ES" baseline="30000" dirty="0" smtClean="0"/>
              <a:t> 12, 13, 14, 16</a:t>
            </a:r>
            <a:endParaRPr lang="es-ES" dirty="0" smtClean="0">
              <a:solidFill>
                <a:srgbClr val="C00000"/>
              </a:solidFill>
              <a:sym typeface="Wingdings 3"/>
            </a:endParaRPr>
          </a:p>
          <a:p>
            <a:endParaRPr lang="es-ES" dirty="0" smtClean="0">
              <a:sym typeface="Wingdings 3"/>
            </a:endParaRPr>
          </a:p>
          <a:p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1142976" y="3857628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u="sng" dirty="0" smtClean="0"/>
              <a:t>Etiología: </a:t>
            </a:r>
            <a:r>
              <a:rPr lang="es-ES" sz="2400" dirty="0" smtClean="0">
                <a:solidFill>
                  <a:srgbClr val="C00000"/>
                </a:solidFill>
              </a:rPr>
              <a:t>multifactorial</a:t>
            </a:r>
            <a:r>
              <a:rPr lang="es-ES" sz="2400" dirty="0" smtClean="0"/>
              <a:t> (F. irritativos, F. infecciosos, </a:t>
            </a:r>
          </a:p>
          <a:p>
            <a:r>
              <a:rPr lang="es-ES" sz="2400" dirty="0" smtClean="0"/>
              <a:t>F. sistémicos)</a:t>
            </a:r>
            <a:r>
              <a:rPr lang="es-ES" sz="2400" baseline="30000" dirty="0"/>
              <a:t> 2, 10</a:t>
            </a:r>
            <a:endParaRPr lang="es-ES" sz="2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1071538" y="4786322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u="sng" dirty="0" smtClean="0"/>
              <a:t>Tipo de prótesis: </a:t>
            </a:r>
            <a:r>
              <a:rPr lang="es-ES" sz="2400" dirty="0" smtClean="0"/>
              <a:t>removible</a:t>
            </a:r>
            <a:endParaRPr lang="es-ES" sz="2400" dirty="0"/>
          </a:p>
        </p:txBody>
      </p:sp>
      <p:sp>
        <p:nvSpPr>
          <p:cNvPr id="11" name="10 Abrir llave"/>
          <p:cNvSpPr/>
          <p:nvPr/>
        </p:nvSpPr>
        <p:spPr>
          <a:xfrm>
            <a:off x="4714876" y="4429132"/>
            <a:ext cx="214314" cy="1214446"/>
          </a:xfrm>
          <a:prstGeom prst="leftBrace">
            <a:avLst/>
          </a:prstGeom>
          <a:noFill/>
          <a:ln w="28575">
            <a:solidFill>
              <a:srgbClr val="A58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5072066" y="4357694"/>
            <a:ext cx="40719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Lazarde L y cols, Sánchez ME y cols, Reyes VO y </a:t>
            </a:r>
            <a:r>
              <a:rPr lang="es-ES" dirty="0" smtClean="0"/>
              <a:t>cols: </a:t>
            </a:r>
            <a:r>
              <a:rPr lang="es-ES" dirty="0" smtClean="0">
                <a:solidFill>
                  <a:srgbClr val="C00000"/>
                </a:solidFill>
              </a:rPr>
              <a:t>prótesis removible total</a:t>
            </a:r>
            <a:r>
              <a:rPr lang="es-ES" baseline="30000" dirty="0"/>
              <a:t> 4, 5, 18 </a:t>
            </a:r>
            <a:endParaRPr lang="es-ES" dirty="0" smtClean="0">
              <a:solidFill>
                <a:srgbClr val="C00000"/>
              </a:solidFill>
            </a:endParaRPr>
          </a:p>
          <a:p>
            <a:r>
              <a:rPr lang="es-ES" dirty="0"/>
              <a:t>Fiqueiral MH y </a:t>
            </a:r>
            <a:r>
              <a:rPr lang="es-ES" dirty="0" smtClean="0"/>
              <a:t>cols: </a:t>
            </a:r>
            <a:r>
              <a:rPr lang="es-ES" dirty="0" smtClean="0">
                <a:solidFill>
                  <a:srgbClr val="C00000"/>
                </a:solidFill>
              </a:rPr>
              <a:t>prótesis removible total y parcial ambas por igual</a:t>
            </a:r>
            <a:r>
              <a:rPr lang="es-ES" baseline="30000" dirty="0"/>
              <a:t> 13</a:t>
            </a:r>
            <a:endParaRPr lang="es-ES" dirty="0" smtClean="0">
              <a:solidFill>
                <a:srgbClr val="C00000"/>
              </a:solidFill>
              <a:sym typeface="Wingdings 3"/>
            </a:endParaRPr>
          </a:p>
          <a:p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000100" y="5715016"/>
            <a:ext cx="8001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Localización: </a:t>
            </a:r>
            <a:r>
              <a:rPr lang="es-ES" sz="2400" dirty="0" smtClean="0">
                <a:solidFill>
                  <a:srgbClr val="C00000"/>
                </a:solidFill>
              </a:rPr>
              <a:t>maxilar superior </a:t>
            </a:r>
            <a:r>
              <a:rPr lang="es-ES" sz="2400" dirty="0" smtClean="0"/>
              <a:t>(bóveda palatina)&gt; mandíbula (rebordes alveolares)</a:t>
            </a:r>
            <a:r>
              <a:rPr lang="es-ES" sz="2400" baseline="30000" dirty="0"/>
              <a:t> 1, 2, 3, 10, 11 </a:t>
            </a:r>
            <a:endParaRPr lang="es-ES" sz="2400" dirty="0"/>
          </a:p>
        </p:txBody>
      </p:sp>
      <p:cxnSp>
        <p:nvCxnSpPr>
          <p:cNvPr id="17" name="16 Conector recto"/>
          <p:cNvCxnSpPr/>
          <p:nvPr/>
        </p:nvCxnSpPr>
        <p:spPr>
          <a:xfrm rot="5400000">
            <a:off x="5215736" y="6286520"/>
            <a:ext cx="427834" cy="794"/>
          </a:xfrm>
          <a:prstGeom prst="line">
            <a:avLst/>
          </a:prstGeom>
          <a:ln w="28575">
            <a:solidFill>
              <a:srgbClr val="A58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5429256" y="6500834"/>
            <a:ext cx="428628" cy="1588"/>
          </a:xfrm>
          <a:prstGeom prst="straightConnector1">
            <a:avLst/>
          </a:prstGeom>
          <a:ln w="28575">
            <a:solidFill>
              <a:srgbClr val="A5861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6000760" y="6286520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C00000"/>
                </a:solidFill>
              </a:rPr>
              <a:t>ZONA MEDIA</a:t>
            </a:r>
            <a:r>
              <a:rPr lang="es-ES" sz="2400" baseline="30000" dirty="0"/>
              <a:t> 1, 3, 10</a:t>
            </a:r>
            <a:endParaRPr lang="es-E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42976" y="357166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Grado clínico</a:t>
            </a:r>
            <a:endParaRPr lang="es-ES" sz="2400" dirty="0"/>
          </a:p>
        </p:txBody>
      </p:sp>
      <p:sp>
        <p:nvSpPr>
          <p:cNvPr id="5" name="4 Abrir llave"/>
          <p:cNvSpPr/>
          <p:nvPr/>
        </p:nvSpPr>
        <p:spPr>
          <a:xfrm>
            <a:off x="3000364" y="0"/>
            <a:ext cx="214314" cy="1214446"/>
          </a:xfrm>
          <a:prstGeom prst="leftBrace">
            <a:avLst/>
          </a:prstGeom>
          <a:noFill/>
          <a:ln w="28575">
            <a:solidFill>
              <a:srgbClr val="A58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286116" y="0"/>
            <a:ext cx="5643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Silva AM y cols, Sánchez ME y cols, </a:t>
            </a:r>
            <a:r>
              <a:rPr lang="es-ES" dirty="0" err="1"/>
              <a:t>Franscisco</a:t>
            </a:r>
            <a:r>
              <a:rPr lang="es-ES" dirty="0"/>
              <a:t> A y  cols, Noguera GA y cols, Nápoles IJ y cols, Carreira V y cols, Fiqueiral </a:t>
            </a:r>
            <a:r>
              <a:rPr lang="es-ES" dirty="0" smtClean="0"/>
              <a:t>MH: </a:t>
            </a:r>
            <a:r>
              <a:rPr lang="es-ES" dirty="0" smtClean="0">
                <a:solidFill>
                  <a:srgbClr val="C00000"/>
                </a:solidFill>
              </a:rPr>
              <a:t>grado II</a:t>
            </a:r>
            <a:r>
              <a:rPr lang="es-ES" baseline="30000" dirty="0"/>
              <a:t> 1, 5, 6, 7, 9, 10, 13</a:t>
            </a:r>
            <a:r>
              <a:rPr lang="es-ES" dirty="0"/>
              <a:t> </a:t>
            </a:r>
            <a:endParaRPr lang="es-ES" dirty="0" smtClean="0">
              <a:solidFill>
                <a:srgbClr val="C00000"/>
              </a:solidFill>
            </a:endParaRPr>
          </a:p>
          <a:p>
            <a:pPr algn="just"/>
            <a:r>
              <a:rPr lang="es-ES" dirty="0"/>
              <a:t>Ley L y cols, Espasandín S y </a:t>
            </a:r>
            <a:r>
              <a:rPr lang="es-ES" dirty="0" smtClean="0"/>
              <a:t>cols: </a:t>
            </a:r>
            <a:r>
              <a:rPr lang="es-ES" dirty="0" smtClean="0">
                <a:solidFill>
                  <a:srgbClr val="C00000"/>
                </a:solidFill>
              </a:rPr>
              <a:t>grado I</a:t>
            </a:r>
            <a:r>
              <a:rPr lang="es-ES" baseline="30000" dirty="0"/>
              <a:t> 3, 11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142976" y="1357299"/>
            <a:ext cx="800102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Tiempo de uso de la prótesis: </a:t>
            </a:r>
            <a:r>
              <a:rPr lang="es-ES" sz="2400" dirty="0" smtClean="0">
                <a:solidFill>
                  <a:srgbClr val="C00000"/>
                </a:solidFill>
              </a:rPr>
              <a:t>10 años y más</a:t>
            </a:r>
            <a:r>
              <a:rPr lang="es-ES" sz="2400" baseline="30000" dirty="0"/>
              <a:t> 5, 9, 12, 16, 18 </a:t>
            </a:r>
            <a:endParaRPr lang="es-ES" sz="2400" dirty="0" smtClean="0">
              <a:solidFill>
                <a:srgbClr val="C00000"/>
              </a:solidFill>
            </a:endParaRPr>
          </a:p>
          <a:p>
            <a:endParaRPr lang="es-ES" sz="2400" dirty="0"/>
          </a:p>
          <a:p>
            <a:endParaRPr lang="es-ES" sz="2400" baseline="30000" dirty="0"/>
          </a:p>
          <a:p>
            <a:r>
              <a:rPr lang="es-ES" sz="2400" dirty="0" smtClean="0"/>
              <a:t>Estado de la prótesis:  con algún </a:t>
            </a:r>
            <a:r>
              <a:rPr lang="es-ES" sz="2400" dirty="0" smtClean="0">
                <a:solidFill>
                  <a:srgbClr val="C00000"/>
                </a:solidFill>
              </a:rPr>
              <a:t>fallo o desajustada </a:t>
            </a:r>
            <a:r>
              <a:rPr lang="es-ES" sz="2400" dirty="0" smtClean="0"/>
              <a:t>en + del 50%</a:t>
            </a:r>
            <a:r>
              <a:rPr lang="es-ES" sz="2400" baseline="30000" dirty="0"/>
              <a:t> 6, 7, 12, 18.</a:t>
            </a:r>
            <a:endParaRPr lang="es-ES" sz="2400" dirty="0" smtClean="0"/>
          </a:p>
          <a:p>
            <a:endParaRPr lang="es-ES" sz="2400" baseline="30000" dirty="0"/>
          </a:p>
          <a:p>
            <a:endParaRPr lang="es-ES" sz="2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142976" y="4071942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Forma de uso</a:t>
            </a:r>
            <a:endParaRPr lang="es-ES" sz="2400" dirty="0"/>
          </a:p>
        </p:txBody>
      </p:sp>
      <p:sp>
        <p:nvSpPr>
          <p:cNvPr id="9" name="8 Abrir llave"/>
          <p:cNvSpPr/>
          <p:nvPr/>
        </p:nvSpPr>
        <p:spPr>
          <a:xfrm>
            <a:off x="3071802" y="3714752"/>
            <a:ext cx="214314" cy="1214446"/>
          </a:xfrm>
          <a:prstGeom prst="leftBrace">
            <a:avLst/>
          </a:prstGeom>
          <a:noFill/>
          <a:ln w="28575">
            <a:solidFill>
              <a:srgbClr val="A58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3286116" y="3714752"/>
            <a:ext cx="56436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70-90% de los pacientes con </a:t>
            </a:r>
            <a:r>
              <a:rPr lang="es-ES" dirty="0" smtClean="0"/>
              <a:t>ES: </a:t>
            </a:r>
            <a:r>
              <a:rPr lang="es-ES" dirty="0" smtClean="0">
                <a:solidFill>
                  <a:srgbClr val="C00000"/>
                </a:solidFill>
              </a:rPr>
              <a:t>uso continuo</a:t>
            </a:r>
            <a:r>
              <a:rPr lang="es-ES" baseline="30000" dirty="0">
                <a:solidFill>
                  <a:srgbClr val="C00000"/>
                </a:solidFill>
              </a:rPr>
              <a:t> </a:t>
            </a:r>
            <a:r>
              <a:rPr lang="es-ES" baseline="30000" dirty="0"/>
              <a:t>1, 3, 5, 6, 9, 10, 12, 16</a:t>
            </a:r>
            <a:r>
              <a:rPr lang="es-ES" dirty="0"/>
              <a:t> </a:t>
            </a:r>
            <a:endParaRPr lang="es-ES" dirty="0" smtClean="0"/>
          </a:p>
          <a:p>
            <a:pPr algn="just"/>
            <a:r>
              <a:rPr lang="es-ES" dirty="0"/>
              <a:t>Reyes VO y </a:t>
            </a:r>
            <a:r>
              <a:rPr lang="es-ES" dirty="0" smtClean="0"/>
              <a:t>cols: </a:t>
            </a:r>
            <a:r>
              <a:rPr lang="es-ES" dirty="0"/>
              <a:t>38,26% de los pacientes con ES usaban la prótesis de </a:t>
            </a:r>
            <a:r>
              <a:rPr lang="es-ES" dirty="0">
                <a:solidFill>
                  <a:srgbClr val="C00000"/>
                </a:solidFill>
              </a:rPr>
              <a:t>forma ininterrumpida</a:t>
            </a:r>
            <a:r>
              <a:rPr lang="es-ES" dirty="0"/>
              <a:t>.</a:t>
            </a:r>
            <a:r>
              <a:rPr lang="es-ES" baseline="30000" dirty="0"/>
              <a:t> 18</a:t>
            </a:r>
            <a:endParaRPr lang="es-ES" dirty="0"/>
          </a:p>
          <a:p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142976" y="5643578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Hábitos nocivos</a:t>
            </a:r>
            <a:endParaRPr lang="es-ES" sz="2400" dirty="0"/>
          </a:p>
        </p:txBody>
      </p:sp>
      <p:sp>
        <p:nvSpPr>
          <p:cNvPr id="12" name="11 Abrir llave"/>
          <p:cNvSpPr/>
          <p:nvPr/>
        </p:nvSpPr>
        <p:spPr>
          <a:xfrm>
            <a:off x="3286116" y="5214950"/>
            <a:ext cx="285752" cy="1500198"/>
          </a:xfrm>
          <a:prstGeom prst="leftBrace">
            <a:avLst/>
          </a:prstGeom>
          <a:noFill/>
          <a:ln w="28575">
            <a:solidFill>
              <a:srgbClr val="A58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3571868" y="5072074"/>
            <a:ext cx="55721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rgbClr val="C00000"/>
                </a:solidFill>
                <a:sym typeface="Wingdings 3"/>
              </a:rPr>
              <a:t>Tabaquismo</a:t>
            </a:r>
            <a:r>
              <a:rPr lang="es-ES" dirty="0" smtClean="0">
                <a:sym typeface="Wingdings 3"/>
              </a:rPr>
              <a:t> clínica más agresiva</a:t>
            </a:r>
            <a:r>
              <a:rPr lang="es-ES" baseline="30000" dirty="0"/>
              <a:t> 1, 5, 8, </a:t>
            </a:r>
            <a:r>
              <a:rPr lang="es-ES" baseline="30000" dirty="0" smtClean="0"/>
              <a:t>16</a:t>
            </a:r>
          </a:p>
          <a:p>
            <a:pPr algn="just"/>
            <a:r>
              <a:rPr lang="es-ES" dirty="0"/>
              <a:t>Lazarde L y cols, Navabi N y </a:t>
            </a:r>
            <a:r>
              <a:rPr lang="es-ES" dirty="0" smtClean="0"/>
              <a:t>cols: </a:t>
            </a:r>
            <a:r>
              <a:rPr lang="es-ES" dirty="0" smtClean="0">
                <a:solidFill>
                  <a:srgbClr val="C00000"/>
                </a:solidFill>
              </a:rPr>
              <a:t>no tabaquismo </a:t>
            </a:r>
            <a:r>
              <a:rPr lang="es-ES" dirty="0" smtClean="0"/>
              <a:t>como hábito nocivo </a:t>
            </a:r>
            <a:r>
              <a:rPr lang="es-ES" baseline="30000" dirty="0"/>
              <a:t>4, 12</a:t>
            </a:r>
            <a:r>
              <a:rPr lang="es-ES" dirty="0"/>
              <a:t> </a:t>
            </a:r>
            <a:endParaRPr lang="es-ES" dirty="0" smtClean="0"/>
          </a:p>
          <a:p>
            <a:pPr algn="just"/>
            <a:r>
              <a:rPr lang="es-ES" dirty="0"/>
              <a:t>Silva AM  y cols,  Barata D y </a:t>
            </a:r>
            <a:r>
              <a:rPr lang="es-ES" dirty="0" smtClean="0"/>
              <a:t>cols: </a:t>
            </a:r>
            <a:r>
              <a:rPr lang="es-ES" dirty="0">
                <a:solidFill>
                  <a:srgbClr val="C00000"/>
                </a:solidFill>
              </a:rPr>
              <a:t>uso continuo de la prótesis, 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>
                <a:solidFill>
                  <a:srgbClr val="C00000"/>
                </a:solidFill>
              </a:rPr>
              <a:t>higiene deficiente </a:t>
            </a:r>
            <a:r>
              <a:rPr lang="es-ES" dirty="0" smtClean="0">
                <a:solidFill>
                  <a:srgbClr val="C00000"/>
                </a:solidFill>
              </a:rPr>
              <a:t>&gt;&gt;alimentos </a:t>
            </a:r>
            <a:r>
              <a:rPr lang="es-ES" dirty="0">
                <a:solidFill>
                  <a:srgbClr val="C00000"/>
                </a:solidFill>
              </a:rPr>
              <a:t>calientes y 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>
                <a:solidFill>
                  <a:srgbClr val="C00000"/>
                </a:solidFill>
              </a:rPr>
              <a:t>sustancias </a:t>
            </a:r>
            <a:r>
              <a:rPr lang="es-ES" dirty="0" smtClean="0">
                <a:solidFill>
                  <a:srgbClr val="C00000"/>
                </a:solidFill>
              </a:rPr>
              <a:t>irritantes</a:t>
            </a:r>
            <a:r>
              <a:rPr lang="es-ES" baseline="30000" dirty="0" smtClean="0"/>
              <a:t>1</a:t>
            </a:r>
            <a:r>
              <a:rPr lang="es-ES" baseline="30000" dirty="0"/>
              <a:t>, 3</a:t>
            </a:r>
            <a:endParaRPr lang="es-ES" dirty="0"/>
          </a:p>
          <a:p>
            <a:endParaRPr lang="es-ES" dirty="0" smtClean="0">
              <a:sym typeface="Wingdings 3"/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71538" y="285728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Higiene oral y de la prótesis</a:t>
            </a:r>
            <a:endParaRPr lang="es-ES" sz="2400" dirty="0"/>
          </a:p>
        </p:txBody>
      </p:sp>
      <p:sp>
        <p:nvSpPr>
          <p:cNvPr id="5" name="4 Abrir llave"/>
          <p:cNvSpPr/>
          <p:nvPr/>
        </p:nvSpPr>
        <p:spPr>
          <a:xfrm>
            <a:off x="3000364" y="428604"/>
            <a:ext cx="142876" cy="714356"/>
          </a:xfrm>
          <a:prstGeom prst="leftBrace">
            <a:avLst/>
          </a:prstGeom>
          <a:noFill/>
          <a:ln w="28575">
            <a:solidFill>
              <a:srgbClr val="A58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3143240" y="428604"/>
            <a:ext cx="600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solidFill>
                  <a:srgbClr val="C00000"/>
                </a:solidFill>
              </a:rPr>
              <a:t>Deficiente</a:t>
            </a:r>
            <a:r>
              <a:rPr lang="es-ES" baseline="30000" dirty="0"/>
              <a:t> 1, 3, 8, 12, 13, 16</a:t>
            </a:r>
            <a:r>
              <a:rPr lang="es-ES" dirty="0"/>
              <a:t> </a:t>
            </a:r>
            <a:endParaRPr lang="es-ES" dirty="0" smtClean="0"/>
          </a:p>
          <a:p>
            <a:pPr algn="just"/>
            <a:r>
              <a:rPr lang="es-ES" dirty="0"/>
              <a:t>Reyes </a:t>
            </a:r>
            <a:r>
              <a:rPr lang="es-ES" dirty="0" smtClean="0"/>
              <a:t>VO y cols:  </a:t>
            </a:r>
            <a:r>
              <a:rPr lang="es-ES" dirty="0" smtClean="0">
                <a:solidFill>
                  <a:srgbClr val="C00000"/>
                </a:solidFill>
              </a:rPr>
              <a:t>eficiente</a:t>
            </a:r>
            <a:r>
              <a:rPr lang="es-ES" dirty="0" smtClean="0"/>
              <a:t> </a:t>
            </a:r>
            <a:r>
              <a:rPr lang="es-ES" baseline="30000" dirty="0" smtClean="0"/>
              <a:t>18</a:t>
            </a:r>
            <a:endParaRPr lang="es-ES" baseline="30000" dirty="0" smtClean="0"/>
          </a:p>
        </p:txBody>
      </p:sp>
      <p:sp>
        <p:nvSpPr>
          <p:cNvPr id="10" name="9 CuadroTexto"/>
          <p:cNvSpPr txBox="1"/>
          <p:nvPr/>
        </p:nvSpPr>
        <p:spPr>
          <a:xfrm>
            <a:off x="1071538" y="2285992"/>
            <a:ext cx="250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Microorganismos aislados</a:t>
            </a:r>
            <a:endParaRPr lang="es-ES" sz="2400" dirty="0"/>
          </a:p>
        </p:txBody>
      </p:sp>
      <p:sp>
        <p:nvSpPr>
          <p:cNvPr id="11" name="10 Abrir llave"/>
          <p:cNvSpPr/>
          <p:nvPr/>
        </p:nvSpPr>
        <p:spPr>
          <a:xfrm>
            <a:off x="3428992" y="1643050"/>
            <a:ext cx="142876" cy="1857388"/>
          </a:xfrm>
          <a:prstGeom prst="leftBrace">
            <a:avLst/>
          </a:prstGeom>
          <a:noFill/>
          <a:ln w="28575">
            <a:solidFill>
              <a:srgbClr val="A58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3571868" y="1571612"/>
            <a:ext cx="53578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La especie Cándida que predomina en las personas que padecían ES </a:t>
            </a:r>
            <a:r>
              <a:rPr lang="es-ES" dirty="0" err="1"/>
              <a:t>es</a:t>
            </a:r>
            <a:r>
              <a:rPr lang="es-ES" dirty="0"/>
              <a:t> </a:t>
            </a:r>
            <a:r>
              <a:rPr lang="es-ES" dirty="0">
                <a:solidFill>
                  <a:srgbClr val="C00000"/>
                </a:solidFill>
              </a:rPr>
              <a:t>C. albicans </a:t>
            </a:r>
            <a:r>
              <a:rPr lang="es-ES" dirty="0"/>
              <a:t>seguida de </a:t>
            </a:r>
            <a:r>
              <a:rPr lang="es-ES" dirty="0">
                <a:solidFill>
                  <a:srgbClr val="C00000"/>
                </a:solidFill>
              </a:rPr>
              <a:t>C. glabrata y C. </a:t>
            </a:r>
            <a:r>
              <a:rPr lang="es-ES" dirty="0" smtClean="0">
                <a:solidFill>
                  <a:srgbClr val="C00000"/>
                </a:solidFill>
              </a:rPr>
              <a:t>tropicalis </a:t>
            </a:r>
            <a:r>
              <a:rPr lang="es-ES" baseline="30000" dirty="0" smtClean="0"/>
              <a:t>14</a:t>
            </a:r>
            <a:r>
              <a:rPr lang="es-ES" baseline="30000" dirty="0"/>
              <a:t>, 16, </a:t>
            </a:r>
            <a:r>
              <a:rPr lang="es-ES" baseline="30000" dirty="0" smtClean="0"/>
              <a:t>17</a:t>
            </a:r>
          </a:p>
          <a:p>
            <a:pPr algn="just"/>
            <a:r>
              <a:rPr lang="es-ES" dirty="0" smtClean="0"/>
              <a:t>También </a:t>
            </a:r>
            <a:r>
              <a:rPr lang="es-ES" dirty="0"/>
              <a:t>se aislaron </a:t>
            </a:r>
            <a:r>
              <a:rPr lang="es-ES" dirty="0">
                <a:solidFill>
                  <a:srgbClr val="C00000"/>
                </a:solidFill>
              </a:rPr>
              <a:t>S. </a:t>
            </a:r>
            <a:r>
              <a:rPr lang="es-ES" dirty="0" err="1">
                <a:solidFill>
                  <a:srgbClr val="C00000"/>
                </a:solidFill>
              </a:rPr>
              <a:t>aureus</a:t>
            </a:r>
            <a:r>
              <a:rPr lang="es-ES" dirty="0">
                <a:solidFill>
                  <a:srgbClr val="C00000"/>
                </a:solidFill>
              </a:rPr>
              <a:t> y S. </a:t>
            </a:r>
            <a:r>
              <a:rPr lang="es-ES" dirty="0" smtClean="0">
                <a:solidFill>
                  <a:srgbClr val="C00000"/>
                </a:solidFill>
              </a:rPr>
              <a:t>epidermidis </a:t>
            </a:r>
            <a:r>
              <a:rPr lang="es-ES" baseline="30000" dirty="0" smtClean="0"/>
              <a:t>14</a:t>
            </a:r>
          </a:p>
          <a:p>
            <a:pPr algn="just"/>
            <a:r>
              <a:rPr lang="es-ES" dirty="0"/>
              <a:t>Lazarde L y cols, Fiqueiral MH y cols, Altarawneh y </a:t>
            </a:r>
            <a:r>
              <a:rPr lang="es-ES" dirty="0" smtClean="0"/>
              <a:t>cols: se aisló C. albicans en un</a:t>
            </a:r>
            <a:r>
              <a:rPr lang="es-ES" dirty="0" smtClean="0">
                <a:solidFill>
                  <a:srgbClr val="C00000"/>
                </a:solidFill>
              </a:rPr>
              <a:t>70-90% </a:t>
            </a:r>
            <a:r>
              <a:rPr lang="es-ES" dirty="0" smtClean="0"/>
              <a:t>de los sujetos</a:t>
            </a:r>
            <a:r>
              <a:rPr lang="es-ES" baseline="30000" dirty="0" smtClean="0"/>
              <a:t> </a:t>
            </a:r>
            <a:r>
              <a:rPr lang="es-ES" baseline="30000" dirty="0"/>
              <a:t>4, 13, </a:t>
            </a:r>
            <a:r>
              <a:rPr lang="es-ES" baseline="30000" dirty="0" smtClean="0"/>
              <a:t>15</a:t>
            </a:r>
          </a:p>
          <a:p>
            <a:pPr algn="just"/>
            <a:r>
              <a:rPr lang="es-ES" dirty="0"/>
              <a:t>Barata D y cols, Carreira V y </a:t>
            </a:r>
            <a:r>
              <a:rPr lang="es-ES" dirty="0" smtClean="0"/>
              <a:t>cols:  en un </a:t>
            </a:r>
            <a:r>
              <a:rPr lang="es-ES" dirty="0" smtClean="0">
                <a:solidFill>
                  <a:srgbClr val="C00000"/>
                </a:solidFill>
              </a:rPr>
              <a:t>35%</a:t>
            </a:r>
            <a:r>
              <a:rPr lang="es-ES" baseline="30000" dirty="0"/>
              <a:t> 2, 10</a:t>
            </a:r>
            <a:endParaRPr lang="es-ES" dirty="0" smtClean="0">
              <a:solidFill>
                <a:srgbClr val="C00000"/>
              </a:solidFill>
            </a:endParaRPr>
          </a:p>
          <a:p>
            <a:pPr algn="just"/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000100" y="4572008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Tratamiento</a:t>
            </a:r>
            <a:endParaRPr lang="es-ES" sz="2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2857488" y="3786190"/>
            <a:ext cx="62865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Agentes desinfectantes, rebases</a:t>
            </a:r>
            <a:r>
              <a:rPr lang="es-ES" dirty="0"/>
              <a:t>, equilibrado oclusal, eliminación mecánica de la placa bacteriana, irradiación por microondas, antifúngicos tópicos (Nistatina), antifúngicos sistémicos (Fluconazol</a:t>
            </a:r>
            <a:r>
              <a:rPr lang="es-ES" dirty="0" smtClean="0"/>
              <a:t>), </a:t>
            </a:r>
            <a:r>
              <a:rPr lang="es-ES" dirty="0"/>
              <a:t>confección de una prótesis nueva.</a:t>
            </a:r>
            <a:r>
              <a:rPr lang="es-ES" baseline="30000" dirty="0"/>
              <a:t>2, 8, 10</a:t>
            </a:r>
            <a:r>
              <a:rPr lang="es-ES" baseline="30000" dirty="0" smtClean="0"/>
              <a:t>,</a:t>
            </a:r>
          </a:p>
          <a:p>
            <a:pPr algn="just"/>
            <a:r>
              <a:rPr lang="es-ES" dirty="0"/>
              <a:t>Fiqueiral MH y </a:t>
            </a:r>
            <a:r>
              <a:rPr lang="es-ES" dirty="0" smtClean="0"/>
              <a:t>cols: </a:t>
            </a:r>
            <a:r>
              <a:rPr lang="es-ES" dirty="0" smtClean="0">
                <a:solidFill>
                  <a:srgbClr val="C00000"/>
                </a:solidFill>
              </a:rPr>
              <a:t>tto con Fluconazol</a:t>
            </a:r>
            <a:r>
              <a:rPr lang="es-ES" dirty="0" smtClean="0"/>
              <a:t>, eficaz a corto pero no a largo plazo</a:t>
            </a:r>
            <a:r>
              <a:rPr lang="es-ES" baseline="30000" dirty="0"/>
              <a:t> </a:t>
            </a:r>
            <a:r>
              <a:rPr lang="es-ES" baseline="30000" dirty="0" smtClean="0"/>
              <a:t>13</a:t>
            </a:r>
          </a:p>
          <a:p>
            <a:pPr algn="just"/>
            <a:r>
              <a:rPr lang="es-ES" dirty="0" smtClean="0"/>
              <a:t>Silva </a:t>
            </a:r>
            <a:r>
              <a:rPr lang="es-ES" dirty="0" smtClean="0"/>
              <a:t>AM </a:t>
            </a:r>
            <a:r>
              <a:rPr lang="es-ES" dirty="0" smtClean="0"/>
              <a:t>y cols: Nistatina, irradiación por microondas durante 5 min 1 o 3 veces, igual de eficaces para tratar la ES.</a:t>
            </a:r>
            <a:r>
              <a:rPr lang="es-ES" baseline="30000" dirty="0" smtClean="0"/>
              <a:t>16</a:t>
            </a:r>
            <a:endParaRPr lang="es-ES" dirty="0" smtClean="0"/>
          </a:p>
          <a:p>
            <a:pPr algn="just"/>
            <a:endParaRPr lang="es-ES" dirty="0"/>
          </a:p>
        </p:txBody>
      </p:sp>
      <p:sp>
        <p:nvSpPr>
          <p:cNvPr id="16" name="15 Abrir llave"/>
          <p:cNvSpPr/>
          <p:nvPr/>
        </p:nvSpPr>
        <p:spPr>
          <a:xfrm>
            <a:off x="2643174" y="3857628"/>
            <a:ext cx="214314" cy="2071702"/>
          </a:xfrm>
          <a:prstGeom prst="leftBrace">
            <a:avLst/>
          </a:prstGeom>
          <a:noFill/>
          <a:ln w="28575">
            <a:solidFill>
              <a:srgbClr val="A58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A58613"/>
                </a:solidFill>
              </a:rPr>
              <a:t>6. Conclusiones</a:t>
            </a:r>
            <a:endParaRPr lang="es-ES" b="1" dirty="0">
              <a:solidFill>
                <a:srgbClr val="A58613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s-ES" sz="2400" dirty="0" smtClean="0"/>
              <a:t>Casi la mitad de los pacientes portadores de prótesis removibles pueden padecer la ES en algún momento.</a:t>
            </a:r>
          </a:p>
          <a:p>
            <a:pPr lvl="0" algn="just">
              <a:buNone/>
            </a:pPr>
            <a:endParaRPr lang="es-ES" sz="2400" dirty="0" smtClean="0"/>
          </a:p>
          <a:p>
            <a:pPr lvl="0" algn="just"/>
            <a:r>
              <a:rPr lang="es-ES" sz="2400" dirty="0" smtClean="0"/>
              <a:t>Esta afección predomina en mujeres, de edad avanzada, portadoras de prótesis removibles totales en mal estado y de por lo menos 10 años de uso, usadas de forma continua y con una higiene bucal y de la prótesis deficiente.</a:t>
            </a:r>
          </a:p>
          <a:p>
            <a:pPr lvl="0" algn="just"/>
            <a:endParaRPr lang="es-ES" sz="2400" dirty="0" smtClean="0"/>
          </a:p>
          <a:p>
            <a:pPr lvl="0" algn="just"/>
            <a:r>
              <a:rPr lang="es-ES" sz="2400" dirty="0" smtClean="0"/>
              <a:t>Existen múltiples alternativas para tratar la ES, pero algunas de ellas solo tienen eficacia a corto y no a largo plazo.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57290" y="0"/>
            <a:ext cx="7498080" cy="1000108"/>
          </a:xfrm>
        </p:spPr>
        <p:txBody>
          <a:bodyPr>
            <a:normAutofit/>
          </a:bodyPr>
          <a:lstStyle/>
          <a:p>
            <a:r>
              <a:rPr lang="es-ES" sz="3600" b="1" dirty="0" smtClean="0">
                <a:solidFill>
                  <a:srgbClr val="A58613"/>
                </a:solidFill>
              </a:rPr>
              <a:t>7. Bibliografía</a:t>
            </a:r>
            <a:endParaRPr lang="es-ES" sz="3600" b="1" dirty="0">
              <a:solidFill>
                <a:srgbClr val="A58613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85852" y="857232"/>
            <a:ext cx="7576398" cy="6000768"/>
          </a:xfrm>
        </p:spPr>
        <p:txBody>
          <a:bodyPr>
            <a:normAutofit fontScale="25000" lnSpcReduction="20000"/>
          </a:bodyPr>
          <a:lstStyle/>
          <a:p>
            <a:pPr marL="596646" lvl="0" indent="-514350">
              <a:buClr>
                <a:srgbClr val="A58613"/>
              </a:buClr>
              <a:buFont typeface="+mj-lt"/>
              <a:buAutoNum type="arabicPeriod"/>
            </a:pPr>
            <a:r>
              <a:rPr lang="es-ES" sz="4000" dirty="0" smtClean="0"/>
              <a:t>Silva Contreras AM, Cardentey García J, Silva Contreras AM, Crepo Palacios CL, Paredes Suarez MC. Estomatitis </a:t>
            </a:r>
            <a:r>
              <a:rPr lang="es-ES" sz="4000" dirty="0" err="1" smtClean="0"/>
              <a:t>subprótesis</a:t>
            </a:r>
            <a:r>
              <a:rPr lang="es-ES" sz="4000" dirty="0" smtClean="0"/>
              <a:t> en pacientes mayores de 15 años pertenecientes al policlínico “Raúl Sánchez”. Rev. Ciencias Médicas. 2012; 16 (5): 14- 24. </a:t>
            </a:r>
          </a:p>
          <a:p>
            <a:pPr marL="596646" lvl="0" indent="-514350">
              <a:buClr>
                <a:srgbClr val="A58613"/>
              </a:buClr>
              <a:buFont typeface="+mj-lt"/>
              <a:buAutoNum type="arabicPeriod"/>
            </a:pPr>
            <a:r>
              <a:rPr lang="es-ES" sz="4000" dirty="0" smtClean="0"/>
              <a:t>Barata Caballero D, Durán Porto A, Carrillo Baracaldo S. Estomatitis protésica. Aspectos clínicos y tratamiento. Prof. </a:t>
            </a:r>
            <a:r>
              <a:rPr lang="es-ES" sz="4000" dirty="0" err="1" smtClean="0"/>
              <a:t>Dent</a:t>
            </a:r>
            <a:r>
              <a:rPr lang="es-ES" sz="4000" dirty="0" smtClean="0"/>
              <a:t>. 2002; 5 (10): 622-7. </a:t>
            </a:r>
          </a:p>
          <a:p>
            <a:pPr marL="596646" lvl="0" indent="-514350">
              <a:buClr>
                <a:srgbClr val="A58613"/>
              </a:buClr>
              <a:buFont typeface="+mj-lt"/>
              <a:buAutoNum type="arabicPeriod"/>
            </a:pPr>
            <a:r>
              <a:rPr lang="es-ES" sz="4000" dirty="0" smtClean="0"/>
              <a:t>Ley </a:t>
            </a:r>
            <a:r>
              <a:rPr lang="es-ES" sz="4000" dirty="0" err="1" smtClean="0"/>
              <a:t>Sifontes</a:t>
            </a:r>
            <a:r>
              <a:rPr lang="es-ES" sz="4000" dirty="0" smtClean="0"/>
              <a:t> L, Silva Martínez Y, Puig Capote E,  de Jesús Nápoles I, Díaz Gómez SM. Comportamiento de la estomatitis </a:t>
            </a:r>
            <a:r>
              <a:rPr lang="es-ES" sz="4000" dirty="0" err="1" smtClean="0"/>
              <a:t>subprótesis</a:t>
            </a:r>
            <a:r>
              <a:rPr lang="es-ES" sz="4000" dirty="0" smtClean="0"/>
              <a:t>.</a:t>
            </a:r>
            <a:r>
              <a:rPr lang="es-ES" sz="4000" i="1" dirty="0" smtClean="0"/>
              <a:t> AMC </a:t>
            </a:r>
            <a:r>
              <a:rPr lang="es-ES" sz="4000" dirty="0" smtClean="0"/>
              <a:t>[revista en Internet] 2010 [2016-03-18]; 14(1): 0-0. Disponible en: </a:t>
            </a:r>
            <a:r>
              <a:rPr lang="es-ES" sz="4000" u="sng" dirty="0" smtClean="0">
                <a:hlinkClick r:id="rId2"/>
              </a:rPr>
              <a:t>http://scielo.sld.cu/scielo.php?pid=S102502552010000100009&amp;script=sci_arttext</a:t>
            </a:r>
            <a:r>
              <a:rPr lang="es-ES" sz="4000" dirty="0" smtClean="0"/>
              <a:t> </a:t>
            </a:r>
          </a:p>
          <a:p>
            <a:pPr marL="596646" lvl="0" indent="-514350">
              <a:buClr>
                <a:srgbClr val="A58613"/>
              </a:buClr>
              <a:buFont typeface="+mj-lt"/>
              <a:buAutoNum type="arabicPeriod"/>
            </a:pPr>
            <a:r>
              <a:rPr lang="es-ES" sz="4000" dirty="0" err="1" smtClean="0"/>
              <a:t>Lazarde</a:t>
            </a:r>
            <a:r>
              <a:rPr lang="es-ES" sz="4000" dirty="0" smtClean="0"/>
              <a:t> Janet L. ESTOMATITIS SUBPROTÉSICA. Acta </a:t>
            </a:r>
            <a:r>
              <a:rPr lang="es-ES" sz="4000" dirty="0" err="1" smtClean="0"/>
              <a:t>Odontol</a:t>
            </a:r>
            <a:r>
              <a:rPr lang="es-ES" sz="4000" dirty="0" smtClean="0"/>
              <a:t>. </a:t>
            </a:r>
            <a:r>
              <a:rPr lang="es-ES" sz="4000" dirty="0" err="1" smtClean="0"/>
              <a:t>Venez</a:t>
            </a:r>
            <a:r>
              <a:rPr lang="es-ES" sz="4000" dirty="0" smtClean="0"/>
              <a:t> [revista en Internet] 2001 [2016-03-18]; 39 (3): 0-0. Disponible en: </a:t>
            </a:r>
            <a:r>
              <a:rPr lang="es-ES" sz="4000" u="sng" dirty="0" smtClean="0">
                <a:hlinkClick r:id="rId3"/>
              </a:rPr>
              <a:t>http://www.actaodontologica.com/ediciones/2001/3/estomatitis_subprotesica.asp</a:t>
            </a:r>
            <a:r>
              <a:rPr lang="es-ES" sz="4000" dirty="0" smtClean="0"/>
              <a:t> </a:t>
            </a:r>
          </a:p>
          <a:p>
            <a:pPr marL="596646" lvl="0" indent="-514350">
              <a:buClr>
                <a:srgbClr val="A58613"/>
              </a:buClr>
              <a:buFont typeface="+mj-lt"/>
              <a:buAutoNum type="arabicPeriod"/>
            </a:pPr>
            <a:r>
              <a:rPr lang="es-ES" sz="4000" dirty="0" smtClean="0"/>
              <a:t>Sánchez Iturriaga ME, Reyes </a:t>
            </a:r>
            <a:r>
              <a:rPr lang="es-ES" sz="4000" dirty="0" err="1" smtClean="0"/>
              <a:t>Romagosa</a:t>
            </a:r>
            <a:r>
              <a:rPr lang="es-ES" sz="4000" dirty="0" smtClean="0"/>
              <a:t> DE, Arias R, Rondón Martín EA. Estomatitis subprotésica en pacientes venezolanos portadores de prótesis removibles. MEDISAN. 2013; 17(11):8057-63 </a:t>
            </a:r>
          </a:p>
          <a:p>
            <a:pPr marL="596646" lvl="0" indent="-514350">
              <a:buClr>
                <a:srgbClr val="A58613"/>
              </a:buClr>
              <a:buFont typeface="+mj-lt"/>
              <a:buAutoNum type="arabicPeriod"/>
            </a:pPr>
            <a:r>
              <a:rPr lang="es-ES" sz="4000" dirty="0" smtClean="0"/>
              <a:t>Francisco Local A, González </a:t>
            </a:r>
            <a:r>
              <a:rPr lang="es-ES" sz="4000" dirty="0" err="1" smtClean="0"/>
              <a:t>Beriau</a:t>
            </a:r>
            <a:r>
              <a:rPr lang="es-ES" sz="4000" dirty="0" smtClean="0"/>
              <a:t> Y, Sexto Delgado N, Vázquez de León AG. Estomatitis </a:t>
            </a:r>
            <a:r>
              <a:rPr lang="es-ES" sz="4000" dirty="0" err="1" smtClean="0"/>
              <a:t>subprótesis</a:t>
            </a:r>
            <a:r>
              <a:rPr lang="es-ES" sz="4000" dirty="0" smtClean="0"/>
              <a:t> en pacientes portadores de prótesis dental superior. Medisur.2009; 7(1): 23-7.</a:t>
            </a:r>
          </a:p>
          <a:p>
            <a:pPr marL="596646" lvl="0" indent="-514350">
              <a:buClr>
                <a:srgbClr val="A58613"/>
              </a:buClr>
              <a:buFont typeface="+mj-lt"/>
              <a:buAutoNum type="arabicPeriod"/>
            </a:pPr>
            <a:r>
              <a:rPr lang="es-ES" sz="4000" dirty="0" smtClean="0"/>
              <a:t>Noguera GA, </a:t>
            </a:r>
            <a:r>
              <a:rPr lang="es-ES" sz="4000" dirty="0" err="1" smtClean="0"/>
              <a:t>Fleitas</a:t>
            </a:r>
            <a:r>
              <a:rPr lang="es-ES" sz="4000" dirty="0" smtClean="0"/>
              <a:t> AT. Frecuencia de estomatitis subprotésica en pacientes portadores de dentaduras totales. Revista odontológica de los Andes. 2006; 1: 20-7. </a:t>
            </a:r>
          </a:p>
          <a:p>
            <a:pPr marL="596646" lvl="0" indent="-514350">
              <a:buClr>
                <a:srgbClr val="A58613"/>
              </a:buClr>
              <a:buFont typeface="+mj-lt"/>
              <a:buAutoNum type="arabicPeriod"/>
            </a:pPr>
            <a:r>
              <a:rPr lang="es-ES" sz="4000" dirty="0" smtClean="0"/>
              <a:t>Ayuso- Montero R, </a:t>
            </a:r>
            <a:r>
              <a:rPr lang="es-ES" sz="4000" dirty="0" err="1" smtClean="0"/>
              <a:t>Torrent</a:t>
            </a:r>
            <a:r>
              <a:rPr lang="es-ES" sz="4000" dirty="0" smtClean="0"/>
              <a:t>- Collado J, López- López J. Estomatitis protésica: puesta al día. RCOE. 2004; 9(6): 657-62.</a:t>
            </a:r>
          </a:p>
          <a:p>
            <a:pPr marL="596646" lvl="0" indent="-514350">
              <a:buClr>
                <a:srgbClr val="A58613"/>
              </a:buClr>
              <a:buFont typeface="+mj-lt"/>
              <a:buAutoNum type="arabicPeriod"/>
            </a:pPr>
            <a:r>
              <a:rPr lang="es-ES" sz="4000" dirty="0" smtClean="0"/>
              <a:t>Nápoles González I de J, Díaz Gómez SM, Puig Capote E, Casanova Rivero Y. Prevalencia de la estomatitis </a:t>
            </a:r>
            <a:r>
              <a:rPr lang="es-ES" sz="4000" dirty="0" err="1" smtClean="0"/>
              <a:t>subprótesis</a:t>
            </a:r>
            <a:r>
              <a:rPr lang="es-ES" sz="4000" dirty="0" smtClean="0"/>
              <a:t>. AMC. 2009; 13(1): 0-0. </a:t>
            </a:r>
          </a:p>
          <a:p>
            <a:pPr marL="596646" lvl="0" indent="-514350">
              <a:buClr>
                <a:srgbClr val="A58613"/>
              </a:buClr>
              <a:buFont typeface="+mj-lt"/>
              <a:buAutoNum type="arabicPeriod"/>
            </a:pPr>
            <a:r>
              <a:rPr lang="es-ES" sz="4000" dirty="0" smtClean="0"/>
              <a:t> </a:t>
            </a:r>
            <a:r>
              <a:rPr lang="es-ES" sz="4000" dirty="0" err="1" smtClean="0"/>
              <a:t>Carreira</a:t>
            </a:r>
            <a:r>
              <a:rPr lang="es-ES" sz="4000" dirty="0" smtClean="0"/>
              <a:t> Piloto V, Almagro Urrutia ZE. La estomatitis </a:t>
            </a:r>
            <a:r>
              <a:rPr lang="es-ES" sz="4000" dirty="0" err="1" smtClean="0"/>
              <a:t>subprótesis</a:t>
            </a:r>
            <a:r>
              <a:rPr lang="es-ES" sz="4000" dirty="0" smtClean="0"/>
              <a:t> en pacientes desdentados totales. Rev. Cubana </a:t>
            </a:r>
            <a:r>
              <a:rPr lang="es-ES" sz="4000" dirty="0" err="1" smtClean="0"/>
              <a:t>Estomatol</a:t>
            </a:r>
            <a:r>
              <a:rPr lang="es-ES" sz="4000" dirty="0" smtClean="0"/>
              <a:t>. 2000; 37(3): 133-9.</a:t>
            </a:r>
          </a:p>
          <a:p>
            <a:pPr marL="596646" lvl="0" indent="-514350">
              <a:buClr>
                <a:srgbClr val="A58613"/>
              </a:buClr>
              <a:buFont typeface="+mj-lt"/>
              <a:buAutoNum type="arabicPeriod"/>
            </a:pPr>
            <a:r>
              <a:rPr lang="es-ES" sz="4000" dirty="0" err="1" smtClean="0"/>
              <a:t>Espasandín</a:t>
            </a:r>
            <a:r>
              <a:rPr lang="es-ES" sz="4000" dirty="0" smtClean="0"/>
              <a:t> González S, Martínez Toledo G, Reyes Suarez VO, Díaz Viera R. Estomatitis </a:t>
            </a:r>
            <a:r>
              <a:rPr lang="es-ES" sz="4000" dirty="0" err="1" smtClean="0"/>
              <a:t>subprótesis</a:t>
            </a:r>
            <a:r>
              <a:rPr lang="es-ES" sz="4000" dirty="0" smtClean="0"/>
              <a:t> en pacientes con prótesis de más de dos años de uso. </a:t>
            </a:r>
            <a:r>
              <a:rPr lang="es-ES" sz="4000" dirty="0" err="1" smtClean="0"/>
              <a:t>Revciemedhab</a:t>
            </a:r>
            <a:r>
              <a:rPr lang="es-ES" sz="4000" dirty="0" smtClean="0"/>
              <a:t>. Disponible en: </a:t>
            </a:r>
            <a:r>
              <a:rPr lang="es-ES" sz="4000" u="sng" dirty="0" smtClean="0">
                <a:hlinkClick r:id="rId4"/>
              </a:rPr>
              <a:t>http://www.medigraphic.com/pdfs/revciemedhab/cmh-2013/cmh132i.pdf</a:t>
            </a:r>
            <a:r>
              <a:rPr lang="es-ES" sz="4000" dirty="0" smtClean="0"/>
              <a:t>. </a:t>
            </a:r>
          </a:p>
          <a:p>
            <a:pPr marL="596646" lvl="0" indent="-514350">
              <a:buClr>
                <a:srgbClr val="A58613"/>
              </a:buClr>
              <a:buFont typeface="+mj-lt"/>
              <a:buAutoNum type="arabicPeriod"/>
            </a:pPr>
            <a:r>
              <a:rPr lang="en-US" sz="4000" dirty="0" err="1" smtClean="0"/>
              <a:t>Navabi</a:t>
            </a:r>
            <a:r>
              <a:rPr lang="en-US" sz="4000" dirty="0" smtClean="0"/>
              <a:t> N, </a:t>
            </a:r>
            <a:r>
              <a:rPr lang="en-US" sz="4000" dirty="0" err="1" smtClean="0"/>
              <a:t>Gholamhoseinian</a:t>
            </a:r>
            <a:r>
              <a:rPr lang="en-US" sz="4000" dirty="0" smtClean="0"/>
              <a:t> A, </a:t>
            </a:r>
            <a:r>
              <a:rPr lang="en-US" sz="4000" dirty="0" err="1" smtClean="0"/>
              <a:t>Baqhaei</a:t>
            </a:r>
            <a:r>
              <a:rPr lang="en-US" sz="4000" dirty="0" smtClean="0"/>
              <a:t> B, </a:t>
            </a:r>
            <a:r>
              <a:rPr lang="en-US" sz="4000" dirty="0" err="1" smtClean="0"/>
              <a:t>Hashemipour</a:t>
            </a:r>
            <a:r>
              <a:rPr lang="en-US" sz="4000" dirty="0" smtClean="0"/>
              <a:t> MA. Risk factors associated with denture </a:t>
            </a:r>
            <a:r>
              <a:rPr lang="en-US" sz="4000" dirty="0" err="1" smtClean="0"/>
              <a:t>stomatitis</a:t>
            </a:r>
            <a:r>
              <a:rPr lang="en-US" sz="4000" dirty="0" smtClean="0"/>
              <a:t> in healthy subjects attending a dental school in southeast </a:t>
            </a:r>
            <a:r>
              <a:rPr lang="en-US" sz="4000" dirty="0" err="1" smtClean="0"/>
              <a:t>iran</a:t>
            </a:r>
            <a:r>
              <a:rPr lang="en-US" sz="4000" dirty="0" smtClean="0"/>
              <a:t>. Sultan </a:t>
            </a:r>
            <a:r>
              <a:rPr lang="en-US" sz="4000" dirty="0" err="1" smtClean="0"/>
              <a:t>Qaboos</a:t>
            </a:r>
            <a:r>
              <a:rPr lang="en-US" sz="4000" dirty="0" smtClean="0"/>
              <a:t> </a:t>
            </a:r>
            <a:r>
              <a:rPr lang="en-US" sz="4000" dirty="0" err="1" smtClean="0"/>
              <a:t>Univ</a:t>
            </a:r>
            <a:r>
              <a:rPr lang="en-US" sz="4000" dirty="0" smtClean="0"/>
              <a:t> Med J. 2013; 13(4): 574-80.</a:t>
            </a:r>
            <a:endParaRPr lang="es-ES" sz="4000" dirty="0" smtClean="0"/>
          </a:p>
          <a:p>
            <a:pPr marL="596646" lvl="0" indent="-514350">
              <a:buClr>
                <a:srgbClr val="A58613"/>
              </a:buClr>
              <a:buFont typeface="+mj-lt"/>
              <a:buAutoNum type="arabicPeriod"/>
            </a:pPr>
            <a:r>
              <a:rPr lang="en-US" sz="4000" dirty="0" err="1" smtClean="0"/>
              <a:t>Fiqueiral</a:t>
            </a:r>
            <a:r>
              <a:rPr lang="en-US" sz="4000" dirty="0" smtClean="0"/>
              <a:t> MH, Fonseca P, Lopes MM, Pinto E, Pereira-</a:t>
            </a:r>
            <a:r>
              <a:rPr lang="en-US" sz="4000" dirty="0" err="1" smtClean="0"/>
              <a:t>Leite</a:t>
            </a:r>
            <a:r>
              <a:rPr lang="en-US" sz="4000" dirty="0" smtClean="0"/>
              <a:t> T, </a:t>
            </a:r>
            <a:r>
              <a:rPr lang="en-US" sz="4000" dirty="0" err="1" smtClean="0"/>
              <a:t>Sampaio</a:t>
            </a:r>
            <a:r>
              <a:rPr lang="en-US" sz="4000" dirty="0" smtClean="0"/>
              <a:t>-Maia B. Effect of Denture-Related </a:t>
            </a:r>
            <a:r>
              <a:rPr lang="en-US" sz="4000" dirty="0" err="1" smtClean="0"/>
              <a:t>Stomatitis</a:t>
            </a:r>
            <a:r>
              <a:rPr lang="en-US" sz="4000" dirty="0" smtClean="0"/>
              <a:t> </a:t>
            </a:r>
            <a:r>
              <a:rPr lang="en-US" sz="4000" dirty="0" err="1" smtClean="0"/>
              <a:t>Fluconazole</a:t>
            </a:r>
            <a:r>
              <a:rPr lang="en-US" sz="4000" dirty="0" smtClean="0"/>
              <a:t> Treatment on Oral Candida </a:t>
            </a:r>
            <a:r>
              <a:rPr lang="en-US" sz="4000" dirty="0" err="1" smtClean="0"/>
              <a:t>albicans</a:t>
            </a:r>
            <a:r>
              <a:rPr lang="en-US" sz="4000" dirty="0" smtClean="0"/>
              <a:t> Susceptibility Profile and Genotypic Variability. Open Dent J. 2015; 9: 46-51.</a:t>
            </a:r>
            <a:endParaRPr lang="es-ES" sz="4000" dirty="0" smtClean="0"/>
          </a:p>
          <a:p>
            <a:pPr marL="596646" lvl="0" indent="-514350">
              <a:buClr>
                <a:srgbClr val="A58613"/>
              </a:buClr>
              <a:buFont typeface="+mj-lt"/>
              <a:buAutoNum type="arabicPeriod"/>
            </a:pPr>
            <a:r>
              <a:rPr lang="es-ES" sz="4000" dirty="0" smtClean="0"/>
              <a:t>Pereira CA, Toledo BC, Santos CT, Pereira Costa AC, Back-Brito GN, </a:t>
            </a:r>
            <a:r>
              <a:rPr lang="es-ES" sz="4000" dirty="0" err="1" smtClean="0"/>
              <a:t>Kaminagakura</a:t>
            </a:r>
            <a:r>
              <a:rPr lang="es-ES" sz="4000" dirty="0" smtClean="0"/>
              <a:t> E, Jorge AO. </a:t>
            </a:r>
            <a:r>
              <a:rPr lang="es-ES" sz="4000" dirty="0" err="1" smtClean="0"/>
              <a:t>Opportunistic</a:t>
            </a:r>
            <a:r>
              <a:rPr lang="es-ES" sz="4000" dirty="0" smtClean="0"/>
              <a:t> </a:t>
            </a:r>
            <a:r>
              <a:rPr lang="es-ES" sz="4000" dirty="0" err="1" smtClean="0"/>
              <a:t>microoganisms</a:t>
            </a:r>
            <a:r>
              <a:rPr lang="es-ES" sz="4000" dirty="0" smtClean="0"/>
              <a:t> in </a:t>
            </a:r>
            <a:r>
              <a:rPr lang="es-ES" sz="4000" dirty="0" err="1" smtClean="0"/>
              <a:t>individuals</a:t>
            </a:r>
            <a:r>
              <a:rPr lang="es-ES" sz="4000" dirty="0" smtClean="0"/>
              <a:t> </a:t>
            </a:r>
            <a:r>
              <a:rPr lang="es-ES" sz="4000" dirty="0" err="1" smtClean="0"/>
              <a:t>with</a:t>
            </a:r>
            <a:r>
              <a:rPr lang="es-ES" sz="4000" dirty="0" smtClean="0"/>
              <a:t> </a:t>
            </a:r>
            <a:r>
              <a:rPr lang="es-ES" sz="4000" dirty="0" err="1" smtClean="0"/>
              <a:t>lesions</a:t>
            </a:r>
            <a:r>
              <a:rPr lang="es-ES" sz="4000" dirty="0" smtClean="0"/>
              <a:t> of </a:t>
            </a:r>
            <a:r>
              <a:rPr lang="es-ES" sz="4000" dirty="0" err="1" smtClean="0"/>
              <a:t>denture</a:t>
            </a:r>
            <a:r>
              <a:rPr lang="es-ES" sz="4000" dirty="0" smtClean="0"/>
              <a:t> </a:t>
            </a:r>
            <a:r>
              <a:rPr lang="es-ES" sz="4000" dirty="0" err="1" smtClean="0"/>
              <a:t>stomatitis</a:t>
            </a:r>
            <a:r>
              <a:rPr lang="es-ES" sz="4000" dirty="0" smtClean="0"/>
              <a:t>. 2013; 76(4): 419-24.</a:t>
            </a:r>
          </a:p>
          <a:p>
            <a:pPr marL="596646" lvl="0" indent="-514350">
              <a:buClr>
                <a:srgbClr val="A58613"/>
              </a:buClr>
              <a:buFont typeface="+mj-lt"/>
              <a:buAutoNum type="arabicPeriod"/>
            </a:pPr>
            <a:r>
              <a:rPr lang="en-US" sz="4000" dirty="0" smtClean="0"/>
              <a:t>Altarawneh S, Bencharit S, Mendoza L, Curran A, Barrow D, Barros S et al. Clinical and histological findings of denture </a:t>
            </a:r>
            <a:r>
              <a:rPr lang="en-US" sz="4000" dirty="0" err="1" smtClean="0"/>
              <a:t>stomatitis</a:t>
            </a:r>
            <a:r>
              <a:rPr lang="en-US" sz="4000" dirty="0" smtClean="0"/>
              <a:t> as related to intraoral colonization patterns of Candida </a:t>
            </a:r>
            <a:r>
              <a:rPr lang="en-US" sz="4000" dirty="0" err="1" smtClean="0"/>
              <a:t>albicans</a:t>
            </a:r>
            <a:r>
              <a:rPr lang="en-US" sz="4000" dirty="0" smtClean="0"/>
              <a:t>, salivary flow and dry mouth. J </a:t>
            </a:r>
            <a:r>
              <a:rPr lang="en-US" sz="4000" dirty="0" err="1" smtClean="0"/>
              <a:t>Prosthodont</a:t>
            </a:r>
            <a:r>
              <a:rPr lang="en-US" sz="4000" dirty="0" smtClean="0"/>
              <a:t>. 2013; 22(1): 13-22.</a:t>
            </a:r>
            <a:endParaRPr lang="es-ES" sz="4000" dirty="0" smtClean="0"/>
          </a:p>
          <a:p>
            <a:pPr marL="596646" lvl="0" indent="-514350">
              <a:buClr>
                <a:srgbClr val="A58613"/>
              </a:buClr>
              <a:buFont typeface="+mj-lt"/>
              <a:buAutoNum type="arabicPeriod"/>
            </a:pPr>
            <a:r>
              <a:rPr lang="es-ES" sz="4000" dirty="0" smtClean="0"/>
              <a:t>Silva MM, Mima EG, Colombo AL, Sanitá PV, Jorge JH, Massucato et al. </a:t>
            </a:r>
            <a:r>
              <a:rPr lang="en-US" sz="4000" dirty="0" smtClean="0"/>
              <a:t>Comparison of denture microwave disinfection and conventional antifungal therapy in the treatment of denture </a:t>
            </a:r>
            <a:r>
              <a:rPr lang="en-US" sz="4000" dirty="0" err="1" smtClean="0"/>
              <a:t>stomatitis</a:t>
            </a:r>
            <a:r>
              <a:rPr lang="en-US" sz="4000" dirty="0" smtClean="0"/>
              <a:t>: a randomized clinical study. Oral </a:t>
            </a:r>
            <a:r>
              <a:rPr lang="en-US" sz="4000" dirty="0" err="1" smtClean="0"/>
              <a:t>Surg</a:t>
            </a:r>
            <a:r>
              <a:rPr lang="en-US" sz="4000" dirty="0" smtClean="0"/>
              <a:t> Oral Med Oral </a:t>
            </a:r>
            <a:r>
              <a:rPr lang="en-US" sz="4000" dirty="0" err="1" smtClean="0"/>
              <a:t>Pathol</a:t>
            </a:r>
            <a:r>
              <a:rPr lang="en-US" sz="4000" dirty="0" smtClean="0"/>
              <a:t> Oral </a:t>
            </a:r>
            <a:r>
              <a:rPr lang="en-US" sz="4000" dirty="0" err="1" smtClean="0"/>
              <a:t>Radiol</a:t>
            </a:r>
            <a:r>
              <a:rPr lang="en-US" sz="4000" dirty="0" smtClean="0"/>
              <a:t>. 2012; 114(4): 469-79.</a:t>
            </a:r>
            <a:endParaRPr lang="es-ES" sz="4000" dirty="0" smtClean="0"/>
          </a:p>
          <a:p>
            <a:pPr marL="596646" lvl="0" indent="-514350">
              <a:buClr>
                <a:srgbClr val="A58613"/>
              </a:buClr>
              <a:buFont typeface="+mj-lt"/>
              <a:buAutoNum type="arabicPeriod"/>
            </a:pPr>
            <a:r>
              <a:rPr lang="es-ES" sz="4000" dirty="0" smtClean="0"/>
              <a:t>Salerno C, </a:t>
            </a:r>
            <a:r>
              <a:rPr lang="es-ES" sz="4000" dirty="0" err="1" smtClean="0"/>
              <a:t>Pascale</a:t>
            </a:r>
            <a:r>
              <a:rPr lang="es-ES" sz="4000" dirty="0" smtClean="0"/>
              <a:t> M, </a:t>
            </a:r>
            <a:r>
              <a:rPr lang="es-ES" sz="4000" dirty="0" err="1" smtClean="0"/>
              <a:t>Contaldo</a:t>
            </a:r>
            <a:r>
              <a:rPr lang="es-ES" sz="4000" dirty="0" smtClean="0"/>
              <a:t> M, Esposito V, </a:t>
            </a:r>
            <a:r>
              <a:rPr lang="es-ES" sz="4000" dirty="0" err="1" smtClean="0"/>
              <a:t>Busciolano</a:t>
            </a:r>
            <a:r>
              <a:rPr lang="es-ES" sz="4000" dirty="0" smtClean="0"/>
              <a:t> M, </a:t>
            </a:r>
            <a:r>
              <a:rPr lang="es-ES" sz="4000" dirty="0" err="1" smtClean="0"/>
              <a:t>Milillo</a:t>
            </a:r>
            <a:r>
              <a:rPr lang="es-ES" sz="4000" dirty="0" smtClean="0"/>
              <a:t> L et al. </a:t>
            </a:r>
            <a:r>
              <a:rPr lang="en-US" sz="4000" dirty="0" smtClean="0"/>
              <a:t>Candida-associated denture </a:t>
            </a:r>
            <a:r>
              <a:rPr lang="en-US" sz="4000" dirty="0" err="1" smtClean="0"/>
              <a:t>stomatitis</a:t>
            </a:r>
            <a:r>
              <a:rPr lang="en-US" sz="4000" dirty="0" smtClean="0"/>
              <a:t>. Med Oral </a:t>
            </a:r>
            <a:r>
              <a:rPr lang="en-US" sz="4000" dirty="0" err="1" smtClean="0"/>
              <a:t>Patol</a:t>
            </a:r>
            <a:r>
              <a:rPr lang="en-US" sz="4000" dirty="0" smtClean="0"/>
              <a:t> Oral Cir </a:t>
            </a:r>
            <a:r>
              <a:rPr lang="en-US" sz="4000" dirty="0" err="1" smtClean="0"/>
              <a:t>Bucal</a:t>
            </a:r>
            <a:r>
              <a:rPr lang="en-US" sz="4000" dirty="0" smtClean="0"/>
              <a:t>. 2011; 16(2): 139-43</a:t>
            </a:r>
            <a:endParaRPr lang="es-ES" sz="4000" dirty="0" smtClean="0"/>
          </a:p>
          <a:p>
            <a:pPr marL="596646" lvl="0" indent="-514350">
              <a:buClr>
                <a:srgbClr val="A58613"/>
              </a:buClr>
              <a:buFont typeface="+mj-lt"/>
              <a:buAutoNum type="arabicPeriod"/>
            </a:pPr>
            <a:r>
              <a:rPr lang="es-ES" sz="4000" dirty="0" err="1" smtClean="0"/>
              <a:t>Espasandín</a:t>
            </a:r>
            <a:r>
              <a:rPr lang="es-ES" sz="4000" dirty="0" smtClean="0"/>
              <a:t> González S, Reyes Suárez VO, Soler Gil M, Pérez Acosta K. Factores de riesgo asociados a la aparición de la estomatitis </a:t>
            </a:r>
            <a:r>
              <a:rPr lang="es-ES" sz="4000" dirty="0" err="1" smtClean="0"/>
              <a:t>subprótesis</a:t>
            </a:r>
            <a:r>
              <a:rPr lang="es-ES" sz="4000" dirty="0" smtClean="0"/>
              <a:t>. </a:t>
            </a:r>
            <a:r>
              <a:rPr lang="es-ES" sz="4000" dirty="0" err="1" smtClean="0"/>
              <a:t>Revcmhabana</a:t>
            </a:r>
            <a:r>
              <a:rPr lang="es-ES" sz="4000" dirty="0" smtClean="0"/>
              <a:t>. 2015; 21(1): 0-0.</a:t>
            </a:r>
          </a:p>
          <a:p>
            <a:pPr marL="596646" lvl="0" indent="-514350">
              <a:buClr>
                <a:srgbClr val="A58613"/>
              </a:buClr>
              <a:buFont typeface="+mj-lt"/>
              <a:buAutoNum type="arabicPeriod"/>
            </a:pPr>
            <a:endParaRPr lang="es-ES" sz="3400" dirty="0" smtClean="0"/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728" y="785794"/>
            <a:ext cx="7498080" cy="1500198"/>
          </a:xfrm>
        </p:spPr>
        <p:txBody>
          <a:bodyPr>
            <a:noAutofit/>
          </a:bodyPr>
          <a:lstStyle/>
          <a:p>
            <a:r>
              <a:rPr lang="es-ES" sz="8000" b="1" dirty="0" smtClean="0">
                <a:solidFill>
                  <a:srgbClr val="A58613"/>
                </a:solidFill>
              </a:rPr>
              <a:t>¡</a:t>
            </a:r>
            <a:r>
              <a:rPr lang="es-ES" sz="7200" b="1" dirty="0" smtClean="0">
                <a:solidFill>
                  <a:srgbClr val="A58613"/>
                </a:solidFill>
              </a:rPr>
              <a:t>Muchas gracias</a:t>
            </a:r>
            <a:r>
              <a:rPr lang="es-ES" sz="8000" b="1" dirty="0" smtClean="0">
                <a:solidFill>
                  <a:srgbClr val="A58613"/>
                </a:solidFill>
              </a:rPr>
              <a:t>!</a:t>
            </a:r>
            <a:endParaRPr lang="es-ES" sz="8000" b="1" dirty="0">
              <a:solidFill>
                <a:srgbClr val="A58613"/>
              </a:solidFill>
            </a:endParaRPr>
          </a:p>
        </p:txBody>
      </p:sp>
      <p:pic>
        <p:nvPicPr>
          <p:cNvPr id="20482" name="Picture 2" descr="http://www.travelingpickup.com/wp-content/uploads/2013/11/29540_10151323534851351_1008635880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857496"/>
            <a:ext cx="7439017" cy="25677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b="1" dirty="0" smtClean="0">
                <a:solidFill>
                  <a:srgbClr val="A58613"/>
                </a:solidFill>
              </a:rPr>
              <a:t>ÍNDICE</a:t>
            </a:r>
            <a:endParaRPr lang="es-ES" sz="3600" b="1" dirty="0">
              <a:solidFill>
                <a:srgbClr val="A58613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Clr>
                <a:srgbClr val="A58613"/>
              </a:buClr>
              <a:buFont typeface="+mj-lt"/>
              <a:buAutoNum type="arabicPeriod"/>
            </a:pPr>
            <a:r>
              <a:rPr lang="es-ES" dirty="0" smtClean="0"/>
              <a:t>Introducción</a:t>
            </a:r>
          </a:p>
          <a:p>
            <a:pPr marL="596646" indent="-514350">
              <a:buClr>
                <a:srgbClr val="A58613"/>
              </a:buClr>
              <a:buFont typeface="+mj-lt"/>
              <a:buAutoNum type="arabicPeriod"/>
            </a:pPr>
            <a:r>
              <a:rPr lang="es-ES" dirty="0" smtClean="0"/>
              <a:t>Material y métodos</a:t>
            </a:r>
          </a:p>
          <a:p>
            <a:pPr marL="596646" indent="-514350">
              <a:buClr>
                <a:srgbClr val="A58613"/>
              </a:buClr>
              <a:buFont typeface="+mj-lt"/>
              <a:buAutoNum type="arabicPeriod"/>
            </a:pPr>
            <a:r>
              <a:rPr lang="es-ES" dirty="0" smtClean="0"/>
              <a:t>Objetivos</a:t>
            </a:r>
          </a:p>
          <a:p>
            <a:pPr marL="596646" indent="-514350">
              <a:buClr>
                <a:srgbClr val="A58613"/>
              </a:buClr>
              <a:buFont typeface="+mj-lt"/>
              <a:buAutoNum type="arabicPeriod"/>
            </a:pPr>
            <a:r>
              <a:rPr lang="es-ES" dirty="0" smtClean="0"/>
              <a:t>Resultados</a:t>
            </a:r>
          </a:p>
          <a:p>
            <a:pPr marL="596646" indent="-514350">
              <a:buClr>
                <a:srgbClr val="A58613"/>
              </a:buClr>
              <a:buFont typeface="+mj-lt"/>
              <a:buAutoNum type="arabicPeriod"/>
            </a:pPr>
            <a:r>
              <a:rPr lang="es-ES" dirty="0" smtClean="0"/>
              <a:t>Discusión</a:t>
            </a:r>
          </a:p>
          <a:p>
            <a:pPr marL="596646" indent="-514350">
              <a:buClr>
                <a:srgbClr val="A58613"/>
              </a:buClr>
              <a:buFont typeface="+mj-lt"/>
              <a:buAutoNum type="arabicPeriod"/>
            </a:pPr>
            <a:r>
              <a:rPr lang="es-ES" dirty="0" smtClean="0"/>
              <a:t>Conclusiones</a:t>
            </a:r>
          </a:p>
          <a:p>
            <a:pPr marL="596646" indent="-514350">
              <a:buClr>
                <a:srgbClr val="A58613"/>
              </a:buClr>
              <a:buFont typeface="+mj-lt"/>
              <a:buAutoNum type="arabicPeriod"/>
            </a:pPr>
            <a:r>
              <a:rPr lang="es-ES" dirty="0" smtClean="0"/>
              <a:t>Bibliografía</a:t>
            </a:r>
          </a:p>
          <a:p>
            <a:pPr marL="596646" indent="-514350">
              <a:buClr>
                <a:srgbClr val="A58613"/>
              </a:buClr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 smtClean="0">
                <a:solidFill>
                  <a:srgbClr val="A58613"/>
                </a:solidFill>
              </a:rPr>
              <a:t>1. Introducción</a:t>
            </a:r>
            <a:endParaRPr lang="es-ES" sz="4000" b="1" dirty="0">
              <a:solidFill>
                <a:srgbClr val="A58613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42976" y="928670"/>
            <a:ext cx="7790712" cy="3786214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s-ES" sz="2400" dirty="0" smtClean="0"/>
          </a:p>
          <a:p>
            <a:pPr algn="just"/>
            <a:r>
              <a:rPr lang="es-ES" sz="2400" dirty="0" smtClean="0"/>
              <a:t>Alteración de tipo inflamatoria, que aparece en la mucosa de soporte de pacientes total o parcialmente desdentados, portadores de prótesis removibles mucosoportadas o dentomucosoportadas</a:t>
            </a:r>
            <a:r>
              <a:rPr lang="es-ES" sz="2400" baseline="30000" dirty="0" smtClean="0"/>
              <a:t>1</a:t>
            </a:r>
            <a:endParaRPr lang="es-ES" sz="2400" dirty="0" smtClean="0"/>
          </a:p>
          <a:p>
            <a:pPr algn="just"/>
            <a:r>
              <a:rPr lang="es-ES" sz="2400" dirty="0" smtClean="0"/>
              <a:t>Prevalencia: 25-65% </a:t>
            </a:r>
            <a:r>
              <a:rPr lang="es-ES" sz="2400" baseline="30000" dirty="0" smtClean="0"/>
              <a:t>2,3,4</a:t>
            </a:r>
            <a:endParaRPr lang="es-ES" sz="2400" dirty="0" smtClean="0"/>
          </a:p>
          <a:p>
            <a:pPr algn="just"/>
            <a:r>
              <a:rPr lang="es-ES" sz="2400" dirty="0" smtClean="0"/>
              <a:t>Localización: maxilar superior &gt; mandíbula </a:t>
            </a:r>
            <a:r>
              <a:rPr lang="es-ES" sz="2400" baseline="30000" dirty="0" smtClean="0"/>
              <a:t>2</a:t>
            </a:r>
            <a:endParaRPr lang="es-ES" sz="2400" dirty="0" smtClean="0"/>
          </a:p>
          <a:p>
            <a:pPr algn="just"/>
            <a:r>
              <a:rPr lang="es-ES" sz="2400" dirty="0" smtClean="0"/>
              <a:t>Afecta en mayor medida a las mujeres </a:t>
            </a:r>
            <a:r>
              <a:rPr lang="es-ES" sz="2400" baseline="30000" dirty="0" smtClean="0"/>
              <a:t>2</a:t>
            </a:r>
            <a:endParaRPr lang="es-ES" sz="2400" dirty="0" smtClean="0"/>
          </a:p>
          <a:p>
            <a:pPr algn="just"/>
            <a:r>
              <a:rPr lang="es-ES" sz="2400" dirty="0" smtClean="0"/>
              <a:t>Etiología multifactorial </a:t>
            </a:r>
            <a:r>
              <a:rPr lang="es-ES" sz="2400" baseline="20000" dirty="0" smtClean="0"/>
              <a:t>2, 4,5,6,7,8,9</a:t>
            </a:r>
          </a:p>
          <a:p>
            <a:pPr algn="just"/>
            <a:endParaRPr lang="es-ES" sz="2400" baseline="20000" dirty="0"/>
          </a:p>
        </p:txBody>
      </p:sp>
      <p:sp>
        <p:nvSpPr>
          <p:cNvPr id="4" name="3 Flecha izquierda, derecha y arriba"/>
          <p:cNvSpPr/>
          <p:nvPr/>
        </p:nvSpPr>
        <p:spPr>
          <a:xfrm rot="10800000">
            <a:off x="3214678" y="4714884"/>
            <a:ext cx="1428760" cy="785818"/>
          </a:xfrm>
          <a:prstGeom prst="leftRightUpArrow">
            <a:avLst/>
          </a:prstGeom>
          <a:solidFill>
            <a:srgbClr val="A5861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A58613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929190" y="4643446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Factores sistémicos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286116" y="5643578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Factores </a:t>
            </a:r>
          </a:p>
          <a:p>
            <a:r>
              <a:rPr lang="es-ES" b="1" dirty="0" smtClean="0">
                <a:solidFill>
                  <a:srgbClr val="0070C0"/>
                </a:solidFill>
              </a:rPr>
              <a:t>infecciosos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571604" y="4643446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Factores</a:t>
            </a:r>
          </a:p>
          <a:p>
            <a:r>
              <a:rPr lang="es-ES" b="1" dirty="0" smtClean="0">
                <a:solidFill>
                  <a:srgbClr val="0070C0"/>
                </a:solidFill>
              </a:rPr>
              <a:t>irritativos</a:t>
            </a:r>
            <a:endParaRPr lang="es-E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/>
          </a:bodyPr>
          <a:lstStyle/>
          <a:p>
            <a:r>
              <a:rPr lang="es-ES" sz="2400" dirty="0" smtClean="0"/>
              <a:t>Clasificación (Newton): </a:t>
            </a:r>
            <a:r>
              <a:rPr lang="es-ES" sz="2400" baseline="30000" dirty="0" smtClean="0"/>
              <a:t>2,10,11</a:t>
            </a: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	</a:t>
            </a:r>
            <a:r>
              <a:rPr lang="es-ES" sz="2400" dirty="0" smtClean="0">
                <a:solidFill>
                  <a:srgbClr val="A58613"/>
                </a:solidFill>
              </a:rPr>
              <a:t>Grado I: </a:t>
            </a:r>
            <a:r>
              <a:rPr lang="es-ES" sz="2400" dirty="0" smtClean="0"/>
              <a:t>Localizada simple</a:t>
            </a:r>
          </a:p>
          <a:p>
            <a:pPr>
              <a:buNone/>
            </a:pPr>
            <a:r>
              <a:rPr lang="es-ES" sz="2400" dirty="0" smtClean="0"/>
              <a:t>	</a:t>
            </a:r>
            <a:r>
              <a:rPr lang="es-ES" sz="2400" dirty="0" smtClean="0">
                <a:solidFill>
                  <a:srgbClr val="A58613"/>
                </a:solidFill>
              </a:rPr>
              <a:t>Grado II: </a:t>
            </a:r>
            <a:r>
              <a:rPr lang="es-ES" sz="2400" dirty="0" smtClean="0"/>
              <a:t>Difusa simple</a:t>
            </a:r>
          </a:p>
          <a:p>
            <a:pPr>
              <a:buNone/>
            </a:pPr>
            <a:r>
              <a:rPr lang="es-ES" sz="2400" dirty="0" smtClean="0"/>
              <a:t>	</a:t>
            </a:r>
            <a:r>
              <a:rPr lang="es-ES" sz="2400" dirty="0" smtClean="0">
                <a:solidFill>
                  <a:srgbClr val="A58613"/>
                </a:solidFill>
              </a:rPr>
              <a:t>Grado III: </a:t>
            </a:r>
            <a:r>
              <a:rPr lang="es-ES" sz="2400" dirty="0" smtClean="0"/>
              <a:t>Granular o hiperplasia granular</a:t>
            </a:r>
          </a:p>
          <a:p>
            <a:pPr>
              <a:buNone/>
            </a:pPr>
            <a:endParaRPr lang="es-ES" sz="2400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285852" y="2571744"/>
          <a:ext cx="7358114" cy="39319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7358114"/>
              </a:tblGrid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 smtClean="0">
                          <a:solidFill>
                            <a:srgbClr val="A58613"/>
                          </a:solidFill>
                        </a:rPr>
                        <a:t>Tratamiento </a:t>
                      </a:r>
                      <a:r>
                        <a:rPr lang="es-ES" sz="2400" b="0" baseline="30000" dirty="0" smtClean="0">
                          <a:solidFill>
                            <a:srgbClr val="A58613"/>
                          </a:solidFill>
                        </a:rPr>
                        <a:t>2,3,4,8,9</a:t>
                      </a:r>
                      <a:endParaRPr lang="es-ES" sz="2400" b="1" dirty="0">
                        <a:solidFill>
                          <a:srgbClr val="A5861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Quitarse la prótesis</a:t>
                      </a:r>
                      <a:r>
                        <a:rPr lang="es-ES" sz="2000" baseline="0" dirty="0" smtClean="0"/>
                        <a:t> para dormir</a:t>
                      </a:r>
                      <a:endParaRPr lang="es-E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Higiene bucal</a:t>
                      </a:r>
                      <a:r>
                        <a:rPr lang="es-ES" sz="2000" baseline="0" dirty="0" smtClean="0"/>
                        <a:t> y de la prótesis adecuada</a:t>
                      </a:r>
                      <a:endParaRPr lang="es-E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Agentes desinfectantes (clorhexidina,</a:t>
                      </a:r>
                      <a:r>
                        <a:rPr lang="es-ES" sz="2000" baseline="0" dirty="0" smtClean="0"/>
                        <a:t> hipoclorito sódico, bicarbonato sódico)</a:t>
                      </a:r>
                      <a:endParaRPr lang="es-E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Rebases</a:t>
                      </a:r>
                      <a:r>
                        <a:rPr lang="es-ES" sz="2000" baseline="0" dirty="0" smtClean="0"/>
                        <a:t>, equilibrado oclusal</a:t>
                      </a:r>
                      <a:endParaRPr lang="es-E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Confección de una nueva prótesis</a:t>
                      </a:r>
                      <a:endParaRPr lang="es-E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Antifúngicos</a:t>
                      </a:r>
                      <a:r>
                        <a:rPr lang="es-ES" sz="2000" baseline="0" dirty="0" smtClean="0"/>
                        <a:t> tópicos o sistémicos</a:t>
                      </a:r>
                      <a:endParaRPr lang="es-E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dirty="0" smtClean="0"/>
                        <a:t>Irradiación</a:t>
                      </a:r>
                      <a:r>
                        <a:rPr lang="es-ES" sz="2000" baseline="0" dirty="0" smtClean="0"/>
                        <a:t> por microondas</a:t>
                      </a:r>
                      <a:endParaRPr lang="es-E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baseline="0" dirty="0" smtClean="0"/>
                        <a:t>Miel de abeja, sábila, láser, ozono, homeopatía</a:t>
                      </a:r>
                      <a:endParaRPr lang="es-E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dirty="0" smtClean="0">
                <a:solidFill>
                  <a:srgbClr val="A58613"/>
                </a:solidFill>
              </a:rPr>
              <a:t>2. Material y métodos</a:t>
            </a:r>
            <a:endParaRPr lang="es-ES" sz="4000" b="1" dirty="0">
              <a:solidFill>
                <a:srgbClr val="A58613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400" dirty="0" smtClean="0"/>
              <a:t>Revisión bibliográfica sobre la estomatitis subprotésica</a:t>
            </a:r>
          </a:p>
          <a:p>
            <a:pPr algn="just"/>
            <a:endParaRPr lang="es-ES" sz="2400" dirty="0" smtClean="0"/>
          </a:p>
          <a:p>
            <a:r>
              <a:rPr lang="es-ES" sz="2400" dirty="0" smtClean="0"/>
              <a:t>Bases de datos consultadas: Pubmed, Medline,  Scielo,  FreeFullPDF.</a:t>
            </a:r>
          </a:p>
          <a:p>
            <a:endParaRPr lang="es-ES" sz="2400" dirty="0" smtClean="0"/>
          </a:p>
          <a:p>
            <a:r>
              <a:rPr lang="es-ES" sz="2400" dirty="0" smtClean="0"/>
              <a:t>Descriptores:  </a:t>
            </a:r>
          </a:p>
          <a:p>
            <a:pPr>
              <a:buNone/>
            </a:pPr>
            <a:r>
              <a:rPr lang="es-ES" sz="2400" i="1" dirty="0" smtClean="0"/>
              <a:t>	</a:t>
            </a:r>
            <a:r>
              <a:rPr lang="es-ES" sz="2400" i="1" dirty="0" err="1" smtClean="0"/>
              <a:t>denture</a:t>
            </a:r>
            <a:r>
              <a:rPr lang="es-ES" sz="2400" i="1" dirty="0" smtClean="0"/>
              <a:t> </a:t>
            </a:r>
            <a:r>
              <a:rPr lang="es-ES" sz="2400" i="1" dirty="0" err="1" smtClean="0"/>
              <a:t>stomatitis</a:t>
            </a:r>
            <a:r>
              <a:rPr lang="es-ES" sz="2400" i="1" dirty="0" smtClean="0"/>
              <a:t>, </a:t>
            </a:r>
            <a:r>
              <a:rPr lang="es-ES" sz="2400" i="1" dirty="0" err="1" smtClean="0"/>
              <a:t>etiology</a:t>
            </a:r>
            <a:r>
              <a:rPr lang="es-ES" sz="2400" i="1" dirty="0" smtClean="0"/>
              <a:t>, </a:t>
            </a:r>
            <a:r>
              <a:rPr lang="es-ES" sz="2400" i="1" dirty="0" err="1" smtClean="0"/>
              <a:t>treatment</a:t>
            </a:r>
            <a:r>
              <a:rPr lang="es-ES" sz="2400" i="1" dirty="0" smtClean="0"/>
              <a:t>, Candida.</a:t>
            </a:r>
          </a:p>
          <a:p>
            <a:pPr algn="just"/>
            <a:endParaRPr lang="es-ES" sz="2400" i="1" dirty="0" smtClean="0"/>
          </a:p>
          <a:p>
            <a:pPr algn="just"/>
            <a:r>
              <a:rPr lang="es-ES" sz="2400" dirty="0" smtClean="0"/>
              <a:t>Restricciones:  últimos 10 años,  en los idiomas inglés y español.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57290" y="0"/>
            <a:ext cx="7498080" cy="1143000"/>
          </a:xfrm>
        </p:spPr>
        <p:txBody>
          <a:bodyPr>
            <a:normAutofit/>
          </a:bodyPr>
          <a:lstStyle/>
          <a:p>
            <a:r>
              <a:rPr lang="es-ES" sz="4000" b="1" dirty="0" smtClean="0">
                <a:solidFill>
                  <a:srgbClr val="A58613"/>
                </a:solidFill>
              </a:rPr>
              <a:t>3. Objetivos</a:t>
            </a:r>
            <a:endParaRPr lang="es-ES" sz="4000" b="1" dirty="0">
              <a:solidFill>
                <a:srgbClr val="A58613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57290" y="1000108"/>
            <a:ext cx="7498080" cy="4800600"/>
          </a:xfrm>
        </p:spPr>
        <p:txBody>
          <a:bodyPr>
            <a:normAutofit/>
          </a:bodyPr>
          <a:lstStyle/>
          <a:p>
            <a:pPr lvl="0" algn="just"/>
            <a:r>
              <a:rPr lang="es-ES" sz="2400" dirty="0" smtClean="0"/>
              <a:t>Determinar la frecuencia de la estomatitis subprotésica en pacientes portadores de prótesis removibles.</a:t>
            </a:r>
          </a:p>
          <a:p>
            <a:pPr lvl="0" algn="just"/>
            <a:r>
              <a:rPr lang="es-ES" sz="2400" dirty="0" smtClean="0"/>
              <a:t>Determinar la asociación existente entre la estomatitis subprotésica y algunos factores de riesgo como: edad, género, tipo y estado de la prótesis, tiempo y forma de uso de la prótesis, higiene bucal y de la prótesis entre otros.</a:t>
            </a:r>
          </a:p>
          <a:p>
            <a:pPr lvl="0" algn="just"/>
            <a:r>
              <a:rPr lang="es-ES" sz="2400" dirty="0" smtClean="0"/>
              <a:t>Conocer las posibles alternativas que existen para tratar la estomatitis subprotésica.</a:t>
            </a:r>
          </a:p>
          <a:p>
            <a:endParaRPr lang="es-ES" dirty="0"/>
          </a:p>
        </p:txBody>
      </p:sp>
      <p:pic>
        <p:nvPicPr>
          <p:cNvPr id="1026" name="Picture 2" descr="http://1.bp.blogspot.com/-EDXnLpFC4II/UC29iaPgIqI/AAAAAAAAAjk/34kGBrSN_XM/s1600/Creando-un-Blog-desde-cero-p%C3%BAblico-objetiv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52491" y="4357694"/>
            <a:ext cx="2891509" cy="2500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rmAutofit/>
          </a:bodyPr>
          <a:lstStyle/>
          <a:p>
            <a:r>
              <a:rPr lang="es-ES" sz="4000" b="1" dirty="0" smtClean="0">
                <a:solidFill>
                  <a:srgbClr val="A58613"/>
                </a:solidFill>
              </a:rPr>
              <a:t>4. Resultados</a:t>
            </a:r>
            <a:endParaRPr lang="es-ES" sz="4000" b="1" dirty="0">
              <a:solidFill>
                <a:srgbClr val="A58613"/>
              </a:solidFill>
            </a:endParaRPr>
          </a:p>
        </p:txBody>
      </p:sp>
      <p:graphicFrame>
        <p:nvGraphicFramePr>
          <p:cNvPr id="10" name="9 Marcador de contenido"/>
          <p:cNvGraphicFramePr>
            <a:graphicFrameLocks noGrp="1"/>
          </p:cNvGraphicFramePr>
          <p:nvPr>
            <p:ph idx="1"/>
          </p:nvPr>
        </p:nvGraphicFramePr>
        <p:xfrm>
          <a:off x="785786" y="928670"/>
          <a:ext cx="4214842" cy="2981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13 Gráfico"/>
          <p:cNvGraphicFramePr/>
          <p:nvPr/>
        </p:nvGraphicFramePr>
        <p:xfrm>
          <a:off x="4572000" y="785794"/>
          <a:ext cx="4572000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1357290" y="3500438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 smtClean="0"/>
              <a:t>Etiología</a:t>
            </a:r>
            <a:r>
              <a:rPr lang="es-ES" dirty="0" smtClean="0"/>
              <a:t>: multifactorial (F. irritativos, F. infecciosos, F. sistémicos) </a:t>
            </a:r>
            <a:r>
              <a:rPr lang="es-ES" baseline="30000" dirty="0" smtClean="0"/>
              <a:t>2, 10</a:t>
            </a:r>
            <a:endParaRPr lang="es-ES" baseline="30000" dirty="0"/>
          </a:p>
        </p:txBody>
      </p:sp>
      <p:graphicFrame>
        <p:nvGraphicFramePr>
          <p:cNvPr id="16" name="15 Gráfico"/>
          <p:cNvGraphicFramePr/>
          <p:nvPr/>
        </p:nvGraphicFramePr>
        <p:xfrm>
          <a:off x="1928794" y="4000504"/>
          <a:ext cx="5786478" cy="3071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Gráfico"/>
          <p:cNvGraphicFramePr/>
          <p:nvPr/>
        </p:nvGraphicFramePr>
        <p:xfrm>
          <a:off x="642910" y="0"/>
          <a:ext cx="4429156" cy="3143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7 Gráfico"/>
          <p:cNvGraphicFramePr/>
          <p:nvPr/>
        </p:nvGraphicFramePr>
        <p:xfrm>
          <a:off x="4429124" y="0"/>
          <a:ext cx="4714876" cy="3389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8 Gráfico"/>
          <p:cNvGraphicFramePr/>
          <p:nvPr/>
        </p:nvGraphicFramePr>
        <p:xfrm>
          <a:off x="0" y="3429000"/>
          <a:ext cx="5143536" cy="3786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9 Gráfico"/>
          <p:cNvGraphicFramePr/>
          <p:nvPr/>
        </p:nvGraphicFramePr>
        <p:xfrm>
          <a:off x="4619636" y="3500438"/>
          <a:ext cx="4524364" cy="2920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1571604" y="2786058"/>
            <a:ext cx="6572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 smtClean="0"/>
              <a:t>Estado de la prótesis</a:t>
            </a:r>
            <a:r>
              <a:rPr lang="es-ES" dirty="0" smtClean="0"/>
              <a:t>: desajustada o en mal estado. </a:t>
            </a:r>
            <a:r>
              <a:rPr lang="es-ES" baseline="30000" dirty="0" smtClean="0"/>
              <a:t>6, 11, 12, 18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928662" y="0"/>
          <a:ext cx="3500462" cy="3143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áfico"/>
          <p:cNvGraphicFramePr/>
          <p:nvPr/>
        </p:nvGraphicFramePr>
        <p:xfrm>
          <a:off x="4429124" y="0"/>
          <a:ext cx="4714876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5 Gráfico"/>
          <p:cNvGraphicFramePr/>
          <p:nvPr/>
        </p:nvGraphicFramePr>
        <p:xfrm>
          <a:off x="857224" y="3000372"/>
          <a:ext cx="3786214" cy="2460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7 Gráfico"/>
          <p:cNvGraphicFramePr/>
          <p:nvPr/>
        </p:nvGraphicFramePr>
        <p:xfrm>
          <a:off x="4000464" y="2857496"/>
          <a:ext cx="5143536" cy="4000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2266</TotalTime>
  <Words>1259</Words>
  <Application>Microsoft Office PowerPoint</Application>
  <PresentationFormat>Presentación en pantalla (4:3)</PresentationFormat>
  <Paragraphs>136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Solsticio</vt:lpstr>
      <vt:lpstr>ESTOMATITIS SUBPROTÉSICA EN PACIENTES PORTADORES DE PRÓTESIS REMOVIBLES</vt:lpstr>
      <vt:lpstr>ÍNDICE</vt:lpstr>
      <vt:lpstr>1. Introducción</vt:lpstr>
      <vt:lpstr>Diapositiva 4</vt:lpstr>
      <vt:lpstr>2. Material y métodos</vt:lpstr>
      <vt:lpstr>3. Objetivos</vt:lpstr>
      <vt:lpstr>4. Resultados</vt:lpstr>
      <vt:lpstr>Diapositiva 8</vt:lpstr>
      <vt:lpstr>Diapositiva 9</vt:lpstr>
      <vt:lpstr>5. Discusión</vt:lpstr>
      <vt:lpstr>Diapositiva 11</vt:lpstr>
      <vt:lpstr>Diapositiva 12</vt:lpstr>
      <vt:lpstr>6. Conclusiones</vt:lpstr>
      <vt:lpstr>7. Bibliografía</vt:lpstr>
      <vt:lpstr>¡Muchas gracias!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Estomatitis subprotésica en pacientes portadores de prótesis removibles</dc:title>
  <dc:creator>Usuario</dc:creator>
  <cp:lastModifiedBy>Usuario</cp:lastModifiedBy>
  <cp:revision>117</cp:revision>
  <dcterms:created xsi:type="dcterms:W3CDTF">2016-03-29T23:41:12Z</dcterms:created>
  <dcterms:modified xsi:type="dcterms:W3CDTF">2016-05-10T23:04:50Z</dcterms:modified>
</cp:coreProperties>
</file>