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8" r:id="rId4"/>
    <p:sldId id="258" r:id="rId5"/>
    <p:sldId id="268" r:id="rId6"/>
    <p:sldId id="270" r:id="rId7"/>
    <p:sldId id="281" r:id="rId8"/>
    <p:sldId id="282" r:id="rId9"/>
    <p:sldId id="259" r:id="rId10"/>
    <p:sldId id="283" r:id="rId11"/>
    <p:sldId id="260" r:id="rId12"/>
    <p:sldId id="271" r:id="rId13"/>
    <p:sldId id="261" r:id="rId14"/>
    <p:sldId id="262" r:id="rId15"/>
    <p:sldId id="272" r:id="rId16"/>
    <p:sldId id="275" r:id="rId17"/>
    <p:sldId id="286" r:id="rId18"/>
    <p:sldId id="284" r:id="rId19"/>
    <p:sldId id="279" r:id="rId20"/>
    <p:sldId id="285" r:id="rId21"/>
    <p:sldId id="287" r:id="rId22"/>
    <p:sldId id="288" r:id="rId23"/>
    <p:sldId id="289" r:id="rId24"/>
    <p:sldId id="290" r:id="rId25"/>
    <p:sldId id="291" r:id="rId26"/>
    <p:sldId id="277" r:id="rId27"/>
    <p:sldId id="263" r:id="rId28"/>
    <p:sldId id="264" r:id="rId29"/>
    <p:sldId id="273" r:id="rId30"/>
    <p:sldId id="280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CBF03-0213-401B-9E66-441CDD08660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AA24A02-A113-4988-9667-78ACF5F0E219}">
      <dgm:prSet phldrT="[Texto]" custT="1"/>
      <dgm:spPr/>
      <dgm:t>
        <a:bodyPr/>
        <a:lstStyle/>
        <a:p>
          <a:r>
            <a:rPr lang="es-E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MULTIFACTORIAL</a:t>
          </a:r>
          <a:endParaRPr lang="es-E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627481-9314-43F6-93F0-8DA63298D897}" type="parTrans" cxnId="{D2CBEBB8-C771-48DB-B16D-AC11BC6EE161}">
      <dgm:prSet/>
      <dgm:spPr/>
      <dgm:t>
        <a:bodyPr/>
        <a:lstStyle/>
        <a:p>
          <a:endParaRPr lang="es-ES"/>
        </a:p>
      </dgm:t>
    </dgm:pt>
    <dgm:pt modelId="{9318709C-7B68-44BA-BB91-2299BFD6FA21}" type="sibTrans" cxnId="{D2CBEBB8-C771-48DB-B16D-AC11BC6EE161}">
      <dgm:prSet/>
      <dgm:spPr/>
      <dgm:t>
        <a:bodyPr/>
        <a:lstStyle/>
        <a:p>
          <a:endParaRPr lang="es-ES"/>
        </a:p>
      </dgm:t>
    </dgm:pt>
    <dgm:pt modelId="{4DC95D1D-BF3B-4FBE-AAF3-7CB4B35A0C0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Edad.</a:t>
          </a:r>
        </a:p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Sexo femenino.</a:t>
          </a:r>
        </a:p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Genética.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A8D5F-A26E-430D-91AC-3228E498BA7D}" type="parTrans" cxnId="{DFF16885-A504-43EF-8E66-F189DB19E16F}">
      <dgm:prSet/>
      <dgm:spPr/>
      <dgm:t>
        <a:bodyPr/>
        <a:lstStyle/>
        <a:p>
          <a:endParaRPr lang="es-ES"/>
        </a:p>
      </dgm:t>
    </dgm:pt>
    <dgm:pt modelId="{5059DDFB-4533-4ECB-B3D6-AD71515A7906}" type="sibTrans" cxnId="{DFF16885-A504-43EF-8E66-F189DB19E16F}">
      <dgm:prSet/>
      <dgm:spPr/>
      <dgm:t>
        <a:bodyPr/>
        <a:lstStyle/>
        <a:p>
          <a:endParaRPr lang="es-ES"/>
        </a:p>
      </dgm:t>
    </dgm:pt>
    <dgm:pt modelId="{60A99E45-52C8-4BA1-B942-4428FF617A3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Tabaco, Alcohol y drogas.</a:t>
          </a:r>
        </a:p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medicamentos.</a:t>
          </a:r>
        </a:p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Cafeína.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0E7082-25FE-4ADC-BC0E-316249C71C93}" type="parTrans" cxnId="{6006D3A7-7903-462B-9353-5BD57703FDBC}">
      <dgm:prSet/>
      <dgm:spPr/>
      <dgm:t>
        <a:bodyPr/>
        <a:lstStyle/>
        <a:p>
          <a:endParaRPr lang="es-ES"/>
        </a:p>
      </dgm:t>
    </dgm:pt>
    <dgm:pt modelId="{912E8C78-6385-4DCC-BECD-A32A9F407C74}" type="sibTrans" cxnId="{6006D3A7-7903-462B-9353-5BD57703FDBC}">
      <dgm:prSet/>
      <dgm:spPr/>
      <dgm:t>
        <a:bodyPr/>
        <a:lstStyle/>
        <a:p>
          <a:endParaRPr lang="es-ES"/>
        </a:p>
      </dgm:t>
    </dgm:pt>
    <dgm:pt modelId="{BD01214C-F270-47BD-935E-622E8087A2C2}">
      <dgm:prSet phldrT="[Texto]"/>
      <dgm:spPr/>
      <dgm:t>
        <a:bodyPr/>
        <a:lstStyle/>
        <a:p>
          <a:r>
            <a:rPr lang="es-ES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Maloclusiones</a:t>
          </a:r>
          <a:r>
            <a:rPr lang="es-ES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es-ES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Traumatismos.</a:t>
          </a:r>
          <a:endParaRPr lang="es-ES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284EC1-A981-4137-A98B-DC2AF24B3491}" type="parTrans" cxnId="{AEDCE3F4-4658-4511-9EB7-A342E88061B2}">
      <dgm:prSet/>
      <dgm:spPr/>
      <dgm:t>
        <a:bodyPr/>
        <a:lstStyle/>
        <a:p>
          <a:endParaRPr lang="es-ES"/>
        </a:p>
      </dgm:t>
    </dgm:pt>
    <dgm:pt modelId="{282833CC-F48D-4EC5-BBC2-49A20D0AFFBF}" type="sibTrans" cxnId="{AEDCE3F4-4658-4511-9EB7-A342E88061B2}">
      <dgm:prSet/>
      <dgm:spPr/>
      <dgm:t>
        <a:bodyPr/>
        <a:lstStyle/>
        <a:p>
          <a:endParaRPr lang="es-ES"/>
        </a:p>
      </dgm:t>
    </dgm:pt>
    <dgm:pt modelId="{2736AD36-8FB7-4B79-89C2-9E866FEA220A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Factores psicosociales.</a:t>
          </a:r>
        </a:p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Factores hormonales.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53D0E-A9A9-4BB0-B749-AF9F1A3D3DBE}" type="parTrans" cxnId="{07C27ED8-5073-4519-9E82-8E36D7626059}">
      <dgm:prSet/>
      <dgm:spPr/>
      <dgm:t>
        <a:bodyPr/>
        <a:lstStyle/>
        <a:p>
          <a:endParaRPr lang="es-ES"/>
        </a:p>
      </dgm:t>
    </dgm:pt>
    <dgm:pt modelId="{7AB65F03-11A7-4ABB-8B86-7B46FF570776}" type="sibTrans" cxnId="{07C27ED8-5073-4519-9E82-8E36D7626059}">
      <dgm:prSet/>
      <dgm:spPr/>
      <dgm:t>
        <a:bodyPr/>
        <a:lstStyle/>
        <a:p>
          <a:endParaRPr lang="es-ES"/>
        </a:p>
      </dgm:t>
    </dgm:pt>
    <dgm:pt modelId="{E4623949-084B-42E7-B893-EFC91D15478D}" type="pres">
      <dgm:prSet presAssocID="{468CBF03-0213-401B-9E66-441CDD08660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006945E-70D1-4454-9461-9648390DF29E}" type="pres">
      <dgm:prSet presAssocID="{468CBF03-0213-401B-9E66-441CDD08660E}" presName="matrix" presStyleCnt="0"/>
      <dgm:spPr/>
    </dgm:pt>
    <dgm:pt modelId="{170BE3C6-68F2-46AE-9EEA-4509985F00C4}" type="pres">
      <dgm:prSet presAssocID="{468CBF03-0213-401B-9E66-441CDD08660E}" presName="tile1" presStyleLbl="node1" presStyleIdx="0" presStyleCnt="4"/>
      <dgm:spPr/>
      <dgm:t>
        <a:bodyPr/>
        <a:lstStyle/>
        <a:p>
          <a:endParaRPr lang="es-ES"/>
        </a:p>
      </dgm:t>
    </dgm:pt>
    <dgm:pt modelId="{9E7A4285-3DE1-4AB5-B5A3-F1388846660E}" type="pres">
      <dgm:prSet presAssocID="{468CBF03-0213-401B-9E66-441CDD08660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B26B53-37D5-4C88-A0C6-9BBC8AE7AA98}" type="pres">
      <dgm:prSet presAssocID="{468CBF03-0213-401B-9E66-441CDD08660E}" presName="tile2" presStyleLbl="node1" presStyleIdx="1" presStyleCnt="4"/>
      <dgm:spPr/>
      <dgm:t>
        <a:bodyPr/>
        <a:lstStyle/>
        <a:p>
          <a:endParaRPr lang="es-ES"/>
        </a:p>
      </dgm:t>
    </dgm:pt>
    <dgm:pt modelId="{8AD0405A-7AA9-4D1A-BDE9-D6602A983F6C}" type="pres">
      <dgm:prSet presAssocID="{468CBF03-0213-401B-9E66-441CDD08660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B250BA-F166-4ED2-88F2-0E310F98EA64}" type="pres">
      <dgm:prSet presAssocID="{468CBF03-0213-401B-9E66-441CDD08660E}" presName="tile3" presStyleLbl="node1" presStyleIdx="2" presStyleCnt="4"/>
      <dgm:spPr/>
      <dgm:t>
        <a:bodyPr/>
        <a:lstStyle/>
        <a:p>
          <a:endParaRPr lang="es-ES"/>
        </a:p>
      </dgm:t>
    </dgm:pt>
    <dgm:pt modelId="{1E5B2C67-B24E-4FEA-95E5-017248EB9C30}" type="pres">
      <dgm:prSet presAssocID="{468CBF03-0213-401B-9E66-441CDD08660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3A690D-95C0-477A-AEC8-8AD107CEB63B}" type="pres">
      <dgm:prSet presAssocID="{468CBF03-0213-401B-9E66-441CDD08660E}" presName="tile4" presStyleLbl="node1" presStyleIdx="3" presStyleCnt="4"/>
      <dgm:spPr/>
      <dgm:t>
        <a:bodyPr/>
        <a:lstStyle/>
        <a:p>
          <a:endParaRPr lang="es-ES"/>
        </a:p>
      </dgm:t>
    </dgm:pt>
    <dgm:pt modelId="{3F7F2389-34A3-426B-A4DE-04078C63FCF6}" type="pres">
      <dgm:prSet presAssocID="{468CBF03-0213-401B-9E66-441CDD08660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64B5B6-B8A1-4DFB-95C0-D95AE2355666}" type="pres">
      <dgm:prSet presAssocID="{468CBF03-0213-401B-9E66-441CDD08660E}" presName="centerTile" presStyleLbl="fgShp" presStyleIdx="0" presStyleCnt="1" custScaleX="149623" custScaleY="14174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E6A89B3F-AFC5-458F-8B37-CDAC03E0390C}" type="presOf" srcId="{60A99E45-52C8-4BA1-B942-4428FF617A34}" destId="{8AD0405A-7AA9-4D1A-BDE9-D6602A983F6C}" srcOrd="1" destOrd="0" presId="urn:microsoft.com/office/officeart/2005/8/layout/matrix1"/>
    <dgm:cxn modelId="{D2CBEBB8-C771-48DB-B16D-AC11BC6EE161}" srcId="{468CBF03-0213-401B-9E66-441CDD08660E}" destId="{7AA24A02-A113-4988-9667-78ACF5F0E219}" srcOrd="0" destOrd="0" parTransId="{64627481-9314-43F6-93F0-8DA63298D897}" sibTransId="{9318709C-7B68-44BA-BB91-2299BFD6FA21}"/>
    <dgm:cxn modelId="{DFF16885-A504-43EF-8E66-F189DB19E16F}" srcId="{7AA24A02-A113-4988-9667-78ACF5F0E219}" destId="{4DC95D1D-BF3B-4FBE-AAF3-7CB4B35A0C09}" srcOrd="0" destOrd="0" parTransId="{F4FA8D5F-A26E-430D-91AC-3228E498BA7D}" sibTransId="{5059DDFB-4533-4ECB-B3D6-AD71515A7906}"/>
    <dgm:cxn modelId="{91DAFD9D-FCC8-421C-8F4B-CD6EC0357BA8}" type="presOf" srcId="{60A99E45-52C8-4BA1-B942-4428FF617A34}" destId="{08B26B53-37D5-4C88-A0C6-9BBC8AE7AA98}" srcOrd="0" destOrd="0" presId="urn:microsoft.com/office/officeart/2005/8/layout/matrix1"/>
    <dgm:cxn modelId="{AEDCE3F4-4658-4511-9EB7-A342E88061B2}" srcId="{7AA24A02-A113-4988-9667-78ACF5F0E219}" destId="{BD01214C-F270-47BD-935E-622E8087A2C2}" srcOrd="2" destOrd="0" parTransId="{52284EC1-A981-4137-A98B-DC2AF24B3491}" sibTransId="{282833CC-F48D-4EC5-BBC2-49A20D0AFFBF}"/>
    <dgm:cxn modelId="{6EA3FFE8-1F60-4562-958A-4A188A19E50C}" type="presOf" srcId="{4DC95D1D-BF3B-4FBE-AAF3-7CB4B35A0C09}" destId="{170BE3C6-68F2-46AE-9EEA-4509985F00C4}" srcOrd="0" destOrd="0" presId="urn:microsoft.com/office/officeart/2005/8/layout/matrix1"/>
    <dgm:cxn modelId="{785C3471-8598-4A48-A059-36306CCE6A85}" type="presOf" srcId="{2736AD36-8FB7-4B79-89C2-9E866FEA220A}" destId="{3F7F2389-34A3-426B-A4DE-04078C63FCF6}" srcOrd="1" destOrd="0" presId="urn:microsoft.com/office/officeart/2005/8/layout/matrix1"/>
    <dgm:cxn modelId="{D19D0403-ABC4-4904-A793-8CC9C31D8130}" type="presOf" srcId="{2736AD36-8FB7-4B79-89C2-9E866FEA220A}" destId="{053A690D-95C0-477A-AEC8-8AD107CEB63B}" srcOrd="0" destOrd="0" presId="urn:microsoft.com/office/officeart/2005/8/layout/matrix1"/>
    <dgm:cxn modelId="{40DCB269-6771-4B71-AB4E-DF777B2AF284}" type="presOf" srcId="{468CBF03-0213-401B-9E66-441CDD08660E}" destId="{E4623949-084B-42E7-B893-EFC91D15478D}" srcOrd="0" destOrd="0" presId="urn:microsoft.com/office/officeart/2005/8/layout/matrix1"/>
    <dgm:cxn modelId="{6006D3A7-7903-462B-9353-5BD57703FDBC}" srcId="{7AA24A02-A113-4988-9667-78ACF5F0E219}" destId="{60A99E45-52C8-4BA1-B942-4428FF617A34}" srcOrd="1" destOrd="0" parTransId="{780E7082-25FE-4ADC-BC0E-316249C71C93}" sibTransId="{912E8C78-6385-4DCC-BECD-A32A9F407C74}"/>
    <dgm:cxn modelId="{167C0E56-AD82-412A-814A-A0D5766E96A4}" type="presOf" srcId="{4DC95D1D-BF3B-4FBE-AAF3-7CB4B35A0C09}" destId="{9E7A4285-3DE1-4AB5-B5A3-F1388846660E}" srcOrd="1" destOrd="0" presId="urn:microsoft.com/office/officeart/2005/8/layout/matrix1"/>
    <dgm:cxn modelId="{1D8B48C8-AC9C-41C6-828E-6153EA515766}" type="presOf" srcId="{BD01214C-F270-47BD-935E-622E8087A2C2}" destId="{32B250BA-F166-4ED2-88F2-0E310F98EA64}" srcOrd="0" destOrd="0" presId="urn:microsoft.com/office/officeart/2005/8/layout/matrix1"/>
    <dgm:cxn modelId="{64E26154-2CBB-403B-8EE3-EB5E3FBC0E41}" type="presOf" srcId="{BD01214C-F270-47BD-935E-622E8087A2C2}" destId="{1E5B2C67-B24E-4FEA-95E5-017248EB9C30}" srcOrd="1" destOrd="0" presId="urn:microsoft.com/office/officeart/2005/8/layout/matrix1"/>
    <dgm:cxn modelId="{07C27ED8-5073-4519-9E82-8E36D7626059}" srcId="{7AA24A02-A113-4988-9667-78ACF5F0E219}" destId="{2736AD36-8FB7-4B79-89C2-9E866FEA220A}" srcOrd="3" destOrd="0" parTransId="{9BF53D0E-A9A9-4BB0-B749-AF9F1A3D3DBE}" sibTransId="{7AB65F03-11A7-4ABB-8B86-7B46FF570776}"/>
    <dgm:cxn modelId="{84335198-895C-47B7-A2F4-05DE324985E8}" type="presOf" srcId="{7AA24A02-A113-4988-9667-78ACF5F0E219}" destId="{CF64B5B6-B8A1-4DFB-95C0-D95AE2355666}" srcOrd="0" destOrd="0" presId="urn:microsoft.com/office/officeart/2005/8/layout/matrix1"/>
    <dgm:cxn modelId="{F3EE3798-48A5-4C55-9A2D-849F1E40173E}" type="presParOf" srcId="{E4623949-084B-42E7-B893-EFC91D15478D}" destId="{4006945E-70D1-4454-9461-9648390DF29E}" srcOrd="0" destOrd="0" presId="urn:microsoft.com/office/officeart/2005/8/layout/matrix1"/>
    <dgm:cxn modelId="{125F18CC-0300-4258-841A-0CC538568411}" type="presParOf" srcId="{4006945E-70D1-4454-9461-9648390DF29E}" destId="{170BE3C6-68F2-46AE-9EEA-4509985F00C4}" srcOrd="0" destOrd="0" presId="urn:microsoft.com/office/officeart/2005/8/layout/matrix1"/>
    <dgm:cxn modelId="{080DE9CA-2445-4CDC-BBBF-3D5FC941CFBC}" type="presParOf" srcId="{4006945E-70D1-4454-9461-9648390DF29E}" destId="{9E7A4285-3DE1-4AB5-B5A3-F1388846660E}" srcOrd="1" destOrd="0" presId="urn:microsoft.com/office/officeart/2005/8/layout/matrix1"/>
    <dgm:cxn modelId="{1D66ED1A-BF9B-4C76-AD4C-568779D5EDE5}" type="presParOf" srcId="{4006945E-70D1-4454-9461-9648390DF29E}" destId="{08B26B53-37D5-4C88-A0C6-9BBC8AE7AA98}" srcOrd="2" destOrd="0" presId="urn:microsoft.com/office/officeart/2005/8/layout/matrix1"/>
    <dgm:cxn modelId="{E423E52E-A8FD-46D8-9290-F0038ADA2F29}" type="presParOf" srcId="{4006945E-70D1-4454-9461-9648390DF29E}" destId="{8AD0405A-7AA9-4D1A-BDE9-D6602A983F6C}" srcOrd="3" destOrd="0" presId="urn:microsoft.com/office/officeart/2005/8/layout/matrix1"/>
    <dgm:cxn modelId="{260F9FB9-6B62-4C45-949A-AB432C33EEE5}" type="presParOf" srcId="{4006945E-70D1-4454-9461-9648390DF29E}" destId="{32B250BA-F166-4ED2-88F2-0E310F98EA64}" srcOrd="4" destOrd="0" presId="urn:microsoft.com/office/officeart/2005/8/layout/matrix1"/>
    <dgm:cxn modelId="{A41502CB-977F-48B5-B186-D51660268B7B}" type="presParOf" srcId="{4006945E-70D1-4454-9461-9648390DF29E}" destId="{1E5B2C67-B24E-4FEA-95E5-017248EB9C30}" srcOrd="5" destOrd="0" presId="urn:microsoft.com/office/officeart/2005/8/layout/matrix1"/>
    <dgm:cxn modelId="{267B60B9-B8E1-4BED-9B52-82AEAD570A7E}" type="presParOf" srcId="{4006945E-70D1-4454-9461-9648390DF29E}" destId="{053A690D-95C0-477A-AEC8-8AD107CEB63B}" srcOrd="6" destOrd="0" presId="urn:microsoft.com/office/officeart/2005/8/layout/matrix1"/>
    <dgm:cxn modelId="{0EABCA35-8BF8-4972-8A42-EC9ADFC13FA6}" type="presParOf" srcId="{4006945E-70D1-4454-9461-9648390DF29E}" destId="{3F7F2389-34A3-426B-A4DE-04078C63FCF6}" srcOrd="7" destOrd="0" presId="urn:microsoft.com/office/officeart/2005/8/layout/matrix1"/>
    <dgm:cxn modelId="{56C74B3E-AB81-4013-B628-D8AC106CC6DC}" type="presParOf" srcId="{E4623949-084B-42E7-B893-EFC91D15478D}" destId="{CF64B5B6-B8A1-4DFB-95C0-D95AE235566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BE3C6-68F2-46AE-9EEA-4509985F00C4}">
      <dsp:nvSpPr>
        <dsp:cNvPr id="0" name=""/>
        <dsp:cNvSpPr/>
      </dsp:nvSpPr>
      <dsp:spPr>
        <a:xfrm rot="16200000">
          <a:off x="648072" y="-648072"/>
          <a:ext cx="2088232" cy="338437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Edad.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Sexo femenino.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Genética.</a:t>
          </a:r>
          <a:endParaRPr lang="es-E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" y="1"/>
        <a:ext cx="3384376" cy="1566174"/>
      </dsp:txXfrm>
    </dsp:sp>
    <dsp:sp modelId="{08B26B53-37D5-4C88-A0C6-9BBC8AE7AA98}">
      <dsp:nvSpPr>
        <dsp:cNvPr id="0" name=""/>
        <dsp:cNvSpPr/>
      </dsp:nvSpPr>
      <dsp:spPr>
        <a:xfrm>
          <a:off x="3384376" y="0"/>
          <a:ext cx="3384376" cy="208823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Tabaco, Alcohol y drogas.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medicamentos.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Cafeína.</a:t>
          </a:r>
          <a:endParaRPr lang="es-E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4376" y="0"/>
        <a:ext cx="3384376" cy="1566174"/>
      </dsp:txXfrm>
    </dsp:sp>
    <dsp:sp modelId="{32B250BA-F166-4ED2-88F2-0E310F98EA64}">
      <dsp:nvSpPr>
        <dsp:cNvPr id="0" name=""/>
        <dsp:cNvSpPr/>
      </dsp:nvSpPr>
      <dsp:spPr>
        <a:xfrm rot="10800000">
          <a:off x="0" y="2088232"/>
          <a:ext cx="3384376" cy="208823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Maloclusiones</a:t>
          </a:r>
          <a:r>
            <a:rPr lang="es-ES" sz="23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Traumatismos.</a:t>
          </a:r>
          <a:endParaRPr lang="es-ES" sz="23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610290"/>
        <a:ext cx="3384376" cy="1566174"/>
      </dsp:txXfrm>
    </dsp:sp>
    <dsp:sp modelId="{053A690D-95C0-477A-AEC8-8AD107CEB63B}">
      <dsp:nvSpPr>
        <dsp:cNvPr id="0" name=""/>
        <dsp:cNvSpPr/>
      </dsp:nvSpPr>
      <dsp:spPr>
        <a:xfrm rot="5400000">
          <a:off x="4032448" y="1440160"/>
          <a:ext cx="2088232" cy="338437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Factores psicosociales.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Factores hormonales.</a:t>
          </a:r>
          <a:endParaRPr lang="es-E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384376" y="2610290"/>
        <a:ext cx="3384376" cy="1566174"/>
      </dsp:txXfrm>
    </dsp:sp>
    <dsp:sp modelId="{CF64B5B6-B8A1-4DFB-95C0-D95AE2355666}">
      <dsp:nvSpPr>
        <dsp:cNvPr id="0" name=""/>
        <dsp:cNvSpPr/>
      </dsp:nvSpPr>
      <dsp:spPr>
        <a:xfrm>
          <a:off x="1865234" y="1348225"/>
          <a:ext cx="3038282" cy="148001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MULTIFACTORIAL</a:t>
          </a:r>
          <a:endParaRPr lang="es-E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37482" y="1420473"/>
        <a:ext cx="2893786" cy="1335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1AB6-BBF9-4089-9688-0CD08E1660A2}" type="datetimeFigureOut">
              <a:rPr lang="es-ES" smtClean="0"/>
              <a:t>09/05/2016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6C2D59-047E-40DB-8870-CF4C70E1744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1AB6-BBF9-4089-9688-0CD08E1660A2}" type="datetimeFigureOut">
              <a:rPr lang="es-ES" smtClean="0"/>
              <a:t>09/05/2016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2D59-047E-40DB-8870-CF4C70E1744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1AB6-BBF9-4089-9688-0CD08E1660A2}" type="datetimeFigureOut">
              <a:rPr lang="es-ES" smtClean="0"/>
              <a:t>09/05/2016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2D59-047E-40DB-8870-CF4C70E1744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1AB6-BBF9-4089-9688-0CD08E1660A2}" type="datetimeFigureOut">
              <a:rPr lang="es-ES" smtClean="0"/>
              <a:t>09/05/2016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2D59-047E-40DB-8870-CF4C70E1744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1AB6-BBF9-4089-9688-0CD08E1660A2}" type="datetimeFigureOut">
              <a:rPr lang="es-ES" smtClean="0"/>
              <a:t>09/05/2016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2D59-047E-40DB-8870-CF4C70E17442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1AB6-BBF9-4089-9688-0CD08E1660A2}" type="datetimeFigureOut">
              <a:rPr lang="es-ES" smtClean="0"/>
              <a:t>09/05/2016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2D59-047E-40DB-8870-CF4C70E1744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1AB6-BBF9-4089-9688-0CD08E1660A2}" type="datetimeFigureOut">
              <a:rPr lang="es-ES" smtClean="0"/>
              <a:t>09/05/2016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2D59-047E-40DB-8870-CF4C70E17442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1AB6-BBF9-4089-9688-0CD08E1660A2}" type="datetimeFigureOut">
              <a:rPr lang="es-ES" smtClean="0"/>
              <a:t>09/05/2016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2D59-047E-40DB-8870-CF4C70E1744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1AB6-BBF9-4089-9688-0CD08E1660A2}" type="datetimeFigureOut">
              <a:rPr lang="es-ES" smtClean="0"/>
              <a:t>09/05/2016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2D59-047E-40DB-8870-CF4C70E1744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1AB6-BBF9-4089-9688-0CD08E1660A2}" type="datetimeFigureOut">
              <a:rPr lang="es-ES" smtClean="0"/>
              <a:t>09/05/2016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2D59-047E-40DB-8870-CF4C70E1744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1AB6-BBF9-4089-9688-0CD08E1660A2}" type="datetimeFigureOut">
              <a:rPr lang="es-ES" smtClean="0"/>
              <a:t>09/05/2016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2D59-047E-40DB-8870-CF4C70E1744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2121AB6-BBF9-4089-9688-0CD08E1660A2}" type="datetimeFigureOut">
              <a:rPr lang="es-ES" smtClean="0"/>
              <a:t>09/05/2016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36C2D59-047E-40DB-8870-CF4C70E17442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16016" y="5580112"/>
            <a:ext cx="3528392" cy="130527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es-E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ODONTOOLIMPIADAS 2016</a:t>
            </a:r>
          </a:p>
          <a:p>
            <a:pPr algn="r"/>
            <a:r>
              <a:rPr lang="es-E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TUTORA: CRISTINA GÓMEZ POLO.</a:t>
            </a:r>
          </a:p>
          <a:p>
            <a:pPr algn="r"/>
            <a:r>
              <a:rPr lang="es-E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ALUMNA: LUCÍA CASTAÑO NAVARRO.</a:t>
            </a:r>
          </a:p>
          <a:p>
            <a:pPr algn="r"/>
            <a:r>
              <a:rPr lang="es-E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CURSO: 4º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08721"/>
            <a:ext cx="7704856" cy="1800199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REHABILITACIÓN DEL SECTOR POSTERIOR EN PACIENTES </a:t>
            </a:r>
            <a:r>
              <a:rPr lang="es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BRUXISTAS</a:t>
            </a:r>
            <a:r>
              <a:rPr lang="es-E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0" b="42500"/>
          <a:stretch/>
        </p:blipFill>
        <p:spPr>
          <a:xfrm>
            <a:off x="0" y="3023592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476872"/>
            <a:ext cx="8229600" cy="1600200"/>
          </a:xfrm>
        </p:spPr>
        <p:txBody>
          <a:bodyPr/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74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Buscador: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Pubmed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Google Académico.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Descriptores: “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””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revisión realizada incluye artículos realizados a partir del año: 1991. Siendo la gran mayoría de los artículos de los años 2014 y 2015.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Criterios de selección de los artículos revisados: relación con los objetivos del trabajo.</a:t>
            </a:r>
          </a:p>
          <a:p>
            <a:pPr marL="114300" indent="0">
              <a:buNone/>
            </a:pP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Palabras clave: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Bruxism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“diagnosis”, “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”,”metal-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ceramic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”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crowns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inlay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dental”, “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resin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</a:p>
          <a:p>
            <a:pPr marL="411480" lvl="1" indent="0">
              <a:buNone/>
            </a:pPr>
            <a:endParaRPr lang="es-ES" dirty="0"/>
          </a:p>
          <a:p>
            <a:pPr marL="411480" lvl="1" indent="0">
              <a:buNone/>
            </a:pPr>
            <a:endParaRPr lang="es-ES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39" y="3717032"/>
            <a:ext cx="2736421" cy="1111671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20" y="3844862"/>
            <a:ext cx="2569468" cy="10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862064"/>
            <a:ext cx="7620000" cy="1143000"/>
          </a:xfrm>
        </p:spPr>
        <p:txBody>
          <a:bodyPr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176684"/>
              </p:ext>
            </p:extLst>
          </p:nvPr>
        </p:nvGraphicFramePr>
        <p:xfrm>
          <a:off x="611560" y="332656"/>
          <a:ext cx="7466314" cy="5825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1650"/>
                <a:gridCol w="1196742"/>
                <a:gridCol w="3937922"/>
              </a:tblGrid>
              <a:tr h="545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MÉTODOS DIAGNÓSTICOS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7997" marR="6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TÍPOS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7997" marR="6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HALLAZGOS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7997" marR="67997" marT="0" marB="0"/>
                </a:tc>
              </a:tr>
              <a:tr h="34068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CLÍNICA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7997" marR="6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7997" marR="6799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Anormal desgaste dental.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Sangrado lingual.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Hipertrofia del masetero.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Reducción de saliva.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Mordida en labios/mejilla.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Recesión de las encías.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Limitación de la apertura </a:t>
                      </a: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Pérdida de altura vertical.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Lesiones cervicales no cariosas.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Perdida de restauraciones.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Dolor a la palpación muscular.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20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7997" marR="67997" marT="0" marB="0"/>
                </a:tc>
              </a:tr>
              <a:tr h="10901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SÍNTOMAS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7997" marR="6799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Rechinar los dientes.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Molestias en los músculos (con/sin dolor).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Sensibilidad de ATM.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Dolor </a:t>
                      </a: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facial.</a:t>
                      </a:r>
                    </a:p>
                  </a:txBody>
                  <a:tcPr marL="67997" marR="67997" marT="0" marB="0"/>
                </a:tc>
              </a:tr>
              <a:tr h="3569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PRUEBAS COMPLEMENTARIAS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7997" marR="6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PSG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7997" marR="67997" marT="0" marB="0"/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Aumento </a:t>
                      </a: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la actividad muscular.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7997" marR="67997" marT="0" marB="0"/>
                </a:tc>
              </a:tr>
              <a:tr h="784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EMG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7997" marR="67997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804664" y="6093296"/>
            <a:ext cx="7223720" cy="536923"/>
          </a:xfrm>
        </p:spPr>
        <p:txBody>
          <a:bodyPr>
            <a:normAutofit fontScale="77500" lnSpcReduction="20000"/>
          </a:bodyPr>
          <a:lstStyle/>
          <a:p>
            <a:pPr algn="l"/>
            <a:endParaRPr lang="es-ES" sz="700" dirty="0" smtClean="0"/>
          </a:p>
          <a:p>
            <a:pPr algn="l"/>
            <a:endParaRPr lang="es-ES" sz="700" dirty="0"/>
          </a:p>
          <a:p>
            <a:pPr algn="l"/>
            <a:endParaRPr lang="es-ES" sz="700" dirty="0" smtClean="0"/>
          </a:p>
          <a:p>
            <a:pPr algn="l"/>
            <a:r>
              <a:rPr lang="es-E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6,7,8-12</a:t>
            </a:r>
            <a:endParaRPr lang="es-E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6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78011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s-E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DIAGNÓSTICO DEL BRUXISMO</a:t>
            </a:r>
          </a:p>
          <a:p>
            <a:pPr marL="114300" indent="0">
              <a:buNone/>
            </a:pPr>
            <a:endParaRPr lang="es-E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buen tratamiento requiere un correcto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diagnóstico.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Historia clínica.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 del paciente.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Pruebas complementarias</a:t>
            </a:r>
            <a:endParaRPr lang="es-E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Singh V, Satish K, Singh S.  Diagnosis and Management of the bruxism: A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Comceptual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Review. J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 Dent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Res. 2014;2(3):48-55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lvl="0" indent="0">
              <a:buNone/>
            </a:pPr>
            <a:r>
              <a:rPr lang="es-E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Costa YM, </a:t>
            </a:r>
            <a:r>
              <a:rPr lang="es-E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Porporatti</a:t>
            </a:r>
            <a:r>
              <a:rPr lang="es-E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Al, </a:t>
            </a:r>
            <a:r>
              <a:rPr lang="es-E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Calderon</a:t>
            </a:r>
            <a:r>
              <a:rPr lang="es-E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PS, </a:t>
            </a:r>
            <a:r>
              <a:rPr lang="es-E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</a:t>
            </a:r>
            <a:r>
              <a:rPr lang="es-E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PC, </a:t>
            </a:r>
            <a:r>
              <a:rPr lang="es-E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Bonjardim</a:t>
            </a:r>
            <a:r>
              <a:rPr lang="es-E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LR.,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palpation-induced muscle pain pattern contribute to the differential diagnosis among temporomandibular disorders, primary headaches phenotypes and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posible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bruxism?. Med Oral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Patol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Oral Cir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Bucal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2016; 21(1):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58-65</a:t>
            </a:r>
          </a:p>
          <a:p>
            <a:pPr marL="114300" indent="0">
              <a:buNone/>
            </a:pP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Castroflorio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Bargellini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Rossini G,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Cugliari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Deregibus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Monfredini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D., Agreement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clinical and portable EMG/ECG diagnosis of sleep bruxism. J Oral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2015;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42(10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759-64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lvl="0" indent="0">
              <a:buNone/>
            </a:pP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Mainieri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VC,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Saueressig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Pattussi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MP,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Fagondes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Grossi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ML. Validation of the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Bitestripe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versus polysomnography in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diagnosis of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patiens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clinical history of sleep bruxism. Oral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Oral Med Oral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Pathol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Oral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Radiol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2012; 113 (5):612-7.</a:t>
            </a:r>
            <a:endParaRPr lang="es-E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Ommerborn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Giraki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Schneider C, Schaefer R,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Gotter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, Franz M,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Raab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WH. A new analyzing method for quantification of abrasion on the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Bruxcore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device for sleep bruxism diagnosis. J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Orofac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Pain. 2015; 19 (3): 232-8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>
              <a:buNone/>
            </a:pP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Piquero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K, Sakurai K. A clinical diagnosis of diurnal (non-sleep) bruxism in denture wearers. J Oral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2000; 27 (6): 473-82.</a:t>
            </a:r>
            <a:endParaRPr lang="es-E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 I, Kato H,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Tanishi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K, Higuchi Y,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Hiranaka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Y, Asano M,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Sakagami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Kawanami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Objective examination and diagnosis of bruxism. 1. New device for recording muscle activity and tooth contacts during sleeping at home. Nihon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Shishubyo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Gakkai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Kaishi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1991; 31 (4): 1146-52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lvl="0" indent="0">
              <a:buNone/>
            </a:pPr>
            <a:endParaRPr lang="es-ES" sz="800" dirty="0"/>
          </a:p>
          <a:p>
            <a:pPr marL="114300" indent="0">
              <a:buNone/>
            </a:pPr>
            <a:endParaRPr lang="es-ES" sz="800" dirty="0"/>
          </a:p>
          <a:p>
            <a:pPr marL="114300" lvl="0" indent="0">
              <a:buNone/>
            </a:pPr>
            <a:endParaRPr lang="es-ES" sz="800" dirty="0"/>
          </a:p>
          <a:p>
            <a:pPr marL="114300" indent="0">
              <a:buNone/>
            </a:pPr>
            <a:endParaRPr lang="es-ES" sz="700" dirty="0"/>
          </a:p>
          <a:p>
            <a:pPr marL="114300" indent="0">
              <a:buNone/>
            </a:pPr>
            <a:endParaRPr lang="es-ES" sz="700" dirty="0"/>
          </a:p>
        </p:txBody>
      </p:sp>
      <p:sp>
        <p:nvSpPr>
          <p:cNvPr id="4" name="3 Rectángulo"/>
          <p:cNvSpPr/>
          <p:nvPr/>
        </p:nvSpPr>
        <p:spPr>
          <a:xfrm>
            <a:off x="467544" y="1700808"/>
            <a:ext cx="7776864" cy="93610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836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926542"/>
              </p:ext>
            </p:extLst>
          </p:nvPr>
        </p:nvGraphicFramePr>
        <p:xfrm>
          <a:off x="467540" y="476670"/>
          <a:ext cx="7632850" cy="5400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425"/>
                <a:gridCol w="3816425"/>
              </a:tblGrid>
              <a:tr h="505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TIPOS DE TRATAMIENTO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EFICACIA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3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FÉRULA OCLUSAL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FÉRULA O. + TERAPIA CONDUCTUAL COGNITIVA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DISPOSITIVO DE AVANCE MANDIBULAR (MAD)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8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TOXINA BOTULÍNICA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BIORRETROALIMENTACIÓN (BIOFEEDBACK)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6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SIMULADOR ELÉCTRICO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683569" y="5877272"/>
            <a:ext cx="8231832" cy="504056"/>
          </a:xfrm>
        </p:spPr>
        <p:txBody>
          <a:bodyPr>
            <a:normAutofit/>
          </a:bodyPr>
          <a:lstStyle/>
          <a:p>
            <a:pPr algn="l"/>
            <a:endParaRPr lang="es-ES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E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13,14,15-21.</a:t>
            </a:r>
            <a:endParaRPr lang="es-E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8"/>
          <a:stretch/>
        </p:blipFill>
        <p:spPr>
          <a:xfrm>
            <a:off x="6469202" y="4565104"/>
            <a:ext cx="416533" cy="576064"/>
          </a:xfrm>
          <a:prstGeom prst="ellipse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2"/>
          <a:stretch/>
        </p:blipFill>
        <p:spPr>
          <a:xfrm>
            <a:off x="5959724" y="5327166"/>
            <a:ext cx="410083" cy="550106"/>
          </a:xfrm>
          <a:prstGeom prst="ellipse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2"/>
          <a:stretch/>
        </p:blipFill>
        <p:spPr>
          <a:xfrm>
            <a:off x="5614366" y="4581128"/>
            <a:ext cx="410083" cy="550106"/>
          </a:xfrm>
          <a:prstGeom prst="ellipse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2"/>
          <a:stretch/>
        </p:blipFill>
        <p:spPr>
          <a:xfrm>
            <a:off x="5926766" y="3717032"/>
            <a:ext cx="410083" cy="550106"/>
          </a:xfrm>
          <a:prstGeom prst="ellipse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2"/>
          <a:stretch/>
        </p:blipFill>
        <p:spPr>
          <a:xfrm>
            <a:off x="5896293" y="1052736"/>
            <a:ext cx="410083" cy="550106"/>
          </a:xfrm>
          <a:prstGeom prst="ellipse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2"/>
          <a:stretch/>
        </p:blipFill>
        <p:spPr>
          <a:xfrm>
            <a:off x="5896294" y="1844824"/>
            <a:ext cx="410083" cy="550106"/>
          </a:xfrm>
          <a:prstGeom prst="ellipse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2"/>
          <a:stretch/>
        </p:blipFill>
        <p:spPr>
          <a:xfrm>
            <a:off x="5907082" y="2878894"/>
            <a:ext cx="410083" cy="55010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395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068144"/>
          </a:xfrm>
        </p:spPr>
        <p:txBody>
          <a:bodyPr anchor="ctr">
            <a:normAutofit lnSpcReduction="10000"/>
          </a:bodyPr>
          <a:lstStyle/>
          <a:p>
            <a:pPr marL="114300" indent="0">
              <a:buNone/>
            </a:pP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TRATAMIENTO DEL BRUXISMO</a:t>
            </a:r>
          </a:p>
          <a:p>
            <a:pPr marL="114300" indent="0" algn="ctr">
              <a:buNone/>
            </a:pPr>
            <a:endParaRPr lang="es-E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Etiología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multifactorial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tratamiento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multidisciplinar</a:t>
            </a:r>
          </a:p>
          <a:p>
            <a:pPr marL="114300" indent="0" algn="ctr">
              <a:buNone/>
            </a:pPr>
            <a:endParaRPr lang="es-ES" sz="1200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Manejo del estrés y estilo de vida.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Nicotina.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Cafeína.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Alcohol.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Terapia física: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érulas </a:t>
            </a:r>
            <a:r>
              <a:rPr lang="es-E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oclusales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Terapia farmacológica: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Analgésicos.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Relajantes musculares.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Toxina botulínica.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Otros.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Biofeedback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Simulador eléctrico.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s-E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13,14,15,16-21.</a:t>
            </a:r>
            <a:endParaRPr lang="es-E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980728"/>
            <a:ext cx="7200800" cy="93610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339752" y="932522"/>
            <a:ext cx="4680520" cy="501675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bliqueTopLef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>
                  <a:solidFill>
                    <a:srgbClr val="FFC00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SE HA DEMOSTRADO EFECTIVA NI PERMANENTE NINGUNA TERAPIA SOBRE ESTA PARAFUNCIÓN</a:t>
            </a:r>
            <a:endParaRPr lang="es-ES" sz="4000" b="1" dirty="0">
              <a:ln>
                <a:solidFill>
                  <a:srgbClr val="FFC000"/>
                </a:solidFill>
              </a:ln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3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¿CUÁNDO DEBEMOS DE INTERVENIR Y TRATAR EL BRUXISMO?</a:t>
            </a:r>
            <a:endParaRPr lang="es-ES" sz="3200" dirty="0"/>
          </a:p>
        </p:txBody>
      </p:sp>
      <p:pic>
        <p:nvPicPr>
          <p:cNvPr id="4" name="8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28800"/>
            <a:ext cx="5075853" cy="4896544"/>
          </a:xfrm>
        </p:spPr>
      </p:pic>
    </p:spTree>
    <p:extLst>
      <p:ext uri="{BB962C8B-B14F-4D97-AF65-F5344CB8AC3E}">
        <p14:creationId xmlns:p14="http://schemas.microsoft.com/office/powerpoint/2010/main" val="3457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¿CUÁNDO DEBEMOS DE INTERVENIR Y TRATAR EL BRUXISMO?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mejor tratamiento es la prevención.</a:t>
            </a:r>
          </a:p>
          <a:p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Debemos:</a:t>
            </a:r>
          </a:p>
          <a:p>
            <a:pPr lvl="1"/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Evitar lesiones dentarias o su empeoramiento</a:t>
            </a:r>
          </a:p>
          <a:p>
            <a:pPr lvl="1"/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Evitar lesiones articulares.</a:t>
            </a:r>
          </a:p>
          <a:p>
            <a:pPr lvl="1"/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Aumentar la calidad de vida del paciente.</a:t>
            </a:r>
          </a:p>
          <a:p>
            <a:pPr lvl="1"/>
            <a:endParaRPr lang="es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s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s-E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s-E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s-E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s-E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s-E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s-E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s-E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s-E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s-E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13,14,15,16-21</a:t>
            </a:r>
            <a:r>
              <a:rPr lang="es-E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buNone/>
            </a:pPr>
            <a:endParaRPr lang="es-ES" sz="1800" dirty="0"/>
          </a:p>
        </p:txBody>
      </p:sp>
      <p:sp>
        <p:nvSpPr>
          <p:cNvPr id="5" name="4 Rectángulo"/>
          <p:cNvSpPr/>
          <p:nvPr/>
        </p:nvSpPr>
        <p:spPr>
          <a:xfrm>
            <a:off x="1835696" y="4286706"/>
            <a:ext cx="5616624" cy="144655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  <a:scene3d>
            <a:camera prst="orthographicFront"/>
            <a:lightRig rig="flat" dir="t">
              <a:rot lat="0" lon="0" rev="189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8800" b="1" dirty="0" smtClean="0">
                <a:ln/>
                <a:solidFill>
                  <a:schemeClr val="accent3"/>
                </a:solidFill>
              </a:rPr>
              <a:t>SIEMPRE</a:t>
            </a:r>
            <a:endParaRPr lang="es-ES" sz="8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0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937561279"/>
              </p:ext>
            </p:extLst>
          </p:nvPr>
        </p:nvGraphicFramePr>
        <p:xfrm>
          <a:off x="539552" y="304088"/>
          <a:ext cx="7992888" cy="5857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2"/>
                <a:gridCol w="2816811"/>
                <a:gridCol w="2727805"/>
              </a:tblGrid>
              <a:tr h="711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REHABILITACIÓN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55440" marR="55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VENTAJAS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55440" marR="55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INCONVENIENTES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55440" marR="55440" marT="0" marB="0"/>
                </a:tc>
              </a:tr>
              <a:tr h="944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CORONA METAL-PORCELANA.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i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GOLD-ESTÁNDAR</a:t>
                      </a:r>
                      <a:endParaRPr lang="es-ES" sz="1200" i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55440" marR="55440" marT="0" marB="0"/>
                </a:tc>
                <a:tc>
                  <a:txBody>
                    <a:bodyPr/>
                    <a:lstStyle/>
                    <a:p>
                      <a:pPr marL="457200" lvl="1" indent="0" algn="l"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Propiedades mecánicas.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Estética satisfactoria.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s-ES" sz="16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Biocompatibilidad</a:t>
                      </a: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s-ES" sz="1600" dirty="0" smtClean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  <a:p>
                      <a:pPr marL="457200" lvl="1" indent="0" algn="l">
                        <a:buFont typeface="Arial" panose="020B0604020202020204" pitchFamily="34" charset="0"/>
                        <a:buNone/>
                      </a:pPr>
                      <a:endParaRPr lang="es-ES" sz="105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55440" marR="5544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Coste.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Limitación</a:t>
                      </a:r>
                      <a:r>
                        <a:rPr lang="es-ES" sz="16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estética.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Cita adicional.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55440" marR="55440" marT="0" marB="0"/>
                </a:tc>
              </a:tr>
              <a:tr h="139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CORONA CERÁMICA TOTAL.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55440" marR="55440" marT="0" marB="0"/>
                </a:tc>
                <a:tc>
                  <a:txBody>
                    <a:bodyPr/>
                    <a:lstStyle/>
                    <a:p>
                      <a:pPr marL="457200" lvl="1" indent="0" algn="l"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Estética.</a:t>
                      </a:r>
                    </a:p>
                    <a:p>
                      <a:pPr marL="457200" lvl="1" indent="0" algn="l"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Fortalecimiento</a:t>
                      </a:r>
                      <a:r>
                        <a:rPr lang="es-ES" sz="1600" baseline="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 del diente.</a:t>
                      </a:r>
                    </a:p>
                    <a:p>
                      <a:pPr marL="457200" lvl="1" indent="0" algn="l">
                        <a:buFont typeface="Arial" panose="020B0604020202020204" pitchFamily="34" charset="0"/>
                        <a:buNone/>
                      </a:pPr>
                      <a:endParaRPr lang="es-ES" sz="16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55440" marR="5544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Coste.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Cita adicional.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Fragilidad del material.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Costosa</a:t>
                      </a:r>
                      <a:r>
                        <a:rPr lang="es-ES" sz="1600" baseline="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 reparación.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baseline="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Habilidad de preparación elevada.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55440" marR="55440" marT="0" marB="0"/>
                </a:tc>
              </a:tr>
              <a:tr h="1104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INCRUSTACIONES CERÁMICAS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55440" marR="55440" marT="0" marB="0"/>
                </a:tc>
                <a:tc>
                  <a:txBody>
                    <a:bodyPr/>
                    <a:lstStyle/>
                    <a:p>
                      <a:pPr marL="457200" lvl="1" indent="0" algn="l"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Estética.</a:t>
                      </a:r>
                    </a:p>
                    <a:p>
                      <a:pPr marL="457200" lvl="1" indent="0" algn="l"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Fortalecimiento</a:t>
                      </a:r>
                      <a:r>
                        <a:rPr lang="es-ES" sz="1600" baseline="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 del diente.</a:t>
                      </a:r>
                      <a:endParaRPr lang="es-ES" sz="1600" dirty="0" smtClean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  <a:p>
                      <a:endParaRPr lang="es-E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5544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Fragilidad del material.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Facilidad</a:t>
                      </a:r>
                      <a:r>
                        <a:rPr lang="es-ES" sz="1600" baseline="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 de fractura.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baseline="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Coste.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baseline="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Cita adicional.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55440" marR="55440" marT="0" marB="0"/>
                </a:tc>
              </a:tr>
              <a:tr h="139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INCRUSTACIÓN</a:t>
                      </a:r>
                      <a:r>
                        <a:rPr lang="es-ES" sz="1800" baseline="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 RC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55440" marR="55440" marT="0" marB="0"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Coste.</a:t>
                      </a:r>
                    </a:p>
                    <a:p>
                      <a:r>
                        <a:rPr lang="es-E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Estética.</a:t>
                      </a:r>
                    </a:p>
                    <a:p>
                      <a:r>
                        <a:rPr lang="es-E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Tiempo.</a:t>
                      </a:r>
                    </a:p>
                    <a:p>
                      <a:r>
                        <a:rPr lang="es-E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s-E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Bioeconomía</a:t>
                      </a:r>
                      <a:r>
                        <a:rPr lang="es-E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s-E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Reparación.</a:t>
                      </a:r>
                      <a:endParaRPr lang="es-E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5544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Resistencia</a:t>
                      </a:r>
                      <a:r>
                        <a:rPr lang="es-ES" sz="1600" baseline="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 al desgaste.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baseline="0" dirty="0" smtClean="0">
                          <a:effectLst/>
                          <a:latin typeface="Times New Roman" panose="02020603050405020304" pitchFamily="18" charset="0"/>
                          <a:ea typeface="Century Gothic"/>
                          <a:cs typeface="Times New Roman" panose="02020603050405020304" pitchFamily="18" charset="0"/>
                        </a:rPr>
                        <a:t>Sensibilidad de la técnica.</a:t>
                      </a:r>
                      <a:endParaRPr lang="es-ES" sz="1600" dirty="0" smtClean="0">
                        <a:effectLst/>
                        <a:latin typeface="Times New Roman" panose="02020603050405020304" pitchFamily="18" charset="0"/>
                        <a:ea typeface="Century Gothic"/>
                        <a:cs typeface="Times New Roman" panose="02020603050405020304" pitchFamily="18" charset="0"/>
                      </a:endParaRPr>
                    </a:p>
                  </a:txBody>
                  <a:tcPr marL="55440" marR="55440" marT="0" marB="0"/>
                </a:tc>
              </a:tr>
            </a:tbl>
          </a:graphicData>
        </a:graphic>
      </p:graphicFrame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683568" y="6346998"/>
            <a:ext cx="7920880" cy="250354"/>
          </a:xfrm>
        </p:spPr>
        <p:txBody>
          <a:bodyPr>
            <a:normAutofit/>
          </a:bodyPr>
          <a:lstStyle/>
          <a:p>
            <a:pPr algn="l"/>
            <a:r>
              <a:rPr lang="es-E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22,23,24,25,256</a:t>
            </a:r>
            <a:endParaRPr lang="es-E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ÍNDICE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Bibliografía.</a:t>
            </a:r>
            <a:endParaRPr lang="es-E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5" t="13525" r="3273" b="5769"/>
          <a:stretch/>
        </p:blipFill>
        <p:spPr>
          <a:xfrm rot="20034216">
            <a:off x="91849" y="2708920"/>
            <a:ext cx="4395267" cy="2257029"/>
          </a:xfrm>
        </p:spPr>
      </p:pic>
    </p:spTree>
    <p:extLst>
      <p:ext uri="{BB962C8B-B14F-4D97-AF65-F5344CB8AC3E}">
        <p14:creationId xmlns:p14="http://schemas.microsoft.com/office/powerpoint/2010/main" val="140270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5232"/>
            <a:ext cx="8229600" cy="907504"/>
          </a:xfrm>
        </p:spPr>
        <p:txBody>
          <a:bodyPr/>
          <a:lstStyle/>
          <a:p>
            <a:r>
              <a:rPr lang="es-E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DE LOS TRES PASOS</a:t>
            </a:r>
            <a:endParaRPr lang="es-E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411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Alternativa restauradora para pacientes que sufren </a:t>
            </a:r>
            <a:r>
              <a:rPr lang="es-E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bruxismo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erosión ácida.</a:t>
            </a:r>
          </a:p>
          <a:p>
            <a:pPr marL="0" indent="0">
              <a:buNone/>
            </a:pP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Evitar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tratamiento con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coronas.</a:t>
            </a:r>
          </a:p>
          <a:p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Decantándonos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odontología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adhesiva.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PREPARACIÓN ADHESIVA NO INVASIVA.</a:t>
            </a:r>
            <a:endParaRPr lang="es-ES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reparación mínima del diente.</a:t>
            </a:r>
          </a:p>
          <a:p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 más previsible.</a:t>
            </a:r>
          </a:p>
          <a:p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Alto nivel de aceptación por el paciente.</a:t>
            </a:r>
          </a:p>
          <a:p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Vailati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Velser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UC., Full-Mouth Adhesive rehabilitation of a Severely Eroded Dentition: The Three- Step Technique. Part 1.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Esthet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Dent. 2008; 3:30-44. </a:t>
            </a:r>
          </a:p>
          <a:p>
            <a:pPr marL="0" indent="0">
              <a:buNone/>
            </a:pP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Vailati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Velser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UC., Full-Mouth Adhesive rehabilitation of a Severely Eroded Dentition: The Three- Step Technique. Part 2.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Esthet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Dent. 2008; 3: 128-146.</a:t>
            </a:r>
          </a:p>
          <a:p>
            <a:pPr marL="0" indent="0">
              <a:buNone/>
            </a:pP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Vailati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Velser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UC., Full-Mouth Adhesive rehabilitation of a Severely Eroded Dentition: The Three- Step Technique. Part 3.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Esthet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Dent. 2008; 3:236-257.</a:t>
            </a:r>
            <a:endParaRPr lang="es-E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611560" y="1412776"/>
            <a:ext cx="806489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4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395536" y="3212976"/>
            <a:ext cx="8291264" cy="2841179"/>
          </a:xfrm>
        </p:spPr>
        <p:txBody>
          <a:bodyPr>
            <a:normAutofit fontScale="925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s-E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 PASO: </a:t>
            </a:r>
          </a:p>
          <a:p>
            <a:pPr lvl="2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valuación estética. </a:t>
            </a:r>
          </a:p>
          <a:p>
            <a:pPr lvl="2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realiza para establecer la posición del plano de oclusión.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SEGUNDO PASO: </a:t>
            </a:r>
          </a:p>
          <a:p>
            <a:pPr lvl="2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estaurar el sector posterior del paciente.</a:t>
            </a:r>
          </a:p>
          <a:p>
            <a:pPr lvl="2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imensión vertical adecuada.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TERCER PASO: </a:t>
            </a:r>
          </a:p>
          <a:p>
            <a:pPr lvl="2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establecer orientación anterior.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365760" y="548680"/>
            <a:ext cx="8382704" cy="26642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¿EN QUÉ CONSISTE LA TÉCNICA DE LOS TRES PASOS?</a:t>
            </a: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Tres medidas de laboratorio se alternan con tres medidas clínicas.</a:t>
            </a: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Permite al clínico y al técnico de laboratorio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interactuar.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constantemente para conseguir la estética mas predecible y el resultado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funcional.</a:t>
            </a: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6093296"/>
            <a:ext cx="8149588" cy="53411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Vailati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Velser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UC., Full-Mouth Adhesive rehabilitation of a Severely Eroded Dentition: The Three- Step Technique. Part 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Esthet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Dent. 2008; 3:30-44.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Vailati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Velser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UC., Full-Mouth Adhesive rehabilitation of a Severely Eroded Dentition: The Three- Step Technique. Part 2.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Esthet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Dent. 2008; 3: 128-146.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Vailati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Velser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UC., Full-Mouth Adhesive rehabilitation of a Severely Eroded Dentition: The Three- Step Technique. Part 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Esthet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Dent. 2008; 3:236-257.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7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 PASO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HC, examen clínico, fotografías, radiografías, e impresiones.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 de escayola 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Laboratorio:</a:t>
            </a:r>
          </a:p>
          <a:p>
            <a:pPr lvl="1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Encerado vestibular maxilar</a:t>
            </a:r>
          </a:p>
          <a:p>
            <a:pPr lvl="1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Parámetros: borde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incisal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eje dental, forma y tamaño dental, plano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oclusal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Clínico:</a:t>
            </a:r>
          </a:p>
          <a:p>
            <a:pPr lvl="1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Confirmar la dirección tomada por el técnico.</a:t>
            </a:r>
          </a:p>
          <a:p>
            <a:pPr lvl="1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Información al paciente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Tras las posibles correcciones, colocación de provisionales.</a:t>
            </a: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Encerado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vestibular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escayola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(28)</a:t>
            </a: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Vailati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Velser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UC., Full-Mouth Adhesive rehabilitation of a Severely Eroded Dentition: The Three- Step Technique. Part 1.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Esthet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Dent. 2008; 3:30-44. </a:t>
            </a:r>
          </a:p>
          <a:p>
            <a:pPr marL="0" indent="0">
              <a:buNone/>
            </a:pP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6" t="32031" r="21925" b="36952"/>
          <a:stretch/>
        </p:blipFill>
        <p:spPr bwMode="auto">
          <a:xfrm>
            <a:off x="1907704" y="4293096"/>
            <a:ext cx="5400600" cy="178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0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SEGUNDO PASO.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montaje en articulador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semiajustable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relación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interoclusal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de referencia.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Laboratorio: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Encerado del PM y 1M en cada sextante (Maxilar y mandíbula)</a:t>
            </a:r>
          </a:p>
          <a:p>
            <a:pPr lvl="1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Realización de llave de encerado translúcida (Duplicado).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Elaboración directa de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onlay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provisional en el paciente.</a:t>
            </a: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ninguna preparación del diente, solo mediante técnica adhesiva, el sector posterior es reconstruido con resina compuesta.</a:t>
            </a:r>
          </a:p>
          <a:p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s-E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Figura. Encerado sobre modelo de escayola en el sector anterior  y posterior (a), posterior (b) y llave de silicona translúcida (c) (29).</a:t>
            </a:r>
          </a:p>
          <a:p>
            <a:pPr marL="0" indent="0">
              <a:buNone/>
            </a:pP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Vailati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Velser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UC., Full-Mouth Adhesive rehabilitation of a Severely Eroded Dentition: The Three- Step Technique. Part 2.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Esthet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Dent. 2008; 3: 128-146.</a:t>
            </a:r>
          </a:p>
          <a:p>
            <a:pPr marL="0" indent="0">
              <a:buNone/>
            </a:pPr>
            <a:endParaRPr lang="es-E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0" t="21679" r="23023" b="46191"/>
          <a:stretch/>
        </p:blipFill>
        <p:spPr bwMode="auto">
          <a:xfrm>
            <a:off x="971600" y="4041758"/>
            <a:ext cx="4794479" cy="161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9" t="55584" r="23023" b="14062"/>
          <a:stretch/>
        </p:blipFill>
        <p:spPr bwMode="auto">
          <a:xfrm>
            <a:off x="5775160" y="4039293"/>
            <a:ext cx="2541256" cy="162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7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Figura. Pacientes sin (</a:t>
            </a:r>
            <a:r>
              <a:rPr lang="es-E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y con reconstrucción del sector posterior (</a:t>
            </a:r>
            <a:r>
              <a:rPr lang="es-E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d,e,f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(30).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3"/>
          </p:nvPr>
        </p:nvSpPr>
        <p:spPr>
          <a:xfrm>
            <a:off x="365760" y="476672"/>
            <a:ext cx="404164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TERCER PASO.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Periodo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observación de 1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mes,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el sector anterior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Valoración de la comodidad del paciente con la nueva oclusión.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Nuevas impresiones y registros.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Comprobación de que el plano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oclusal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esta en el lugar previsto.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Rehabilitación del sector anterior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Onlays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palatinos.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19336" r="55418" b="14935"/>
          <a:stretch/>
        </p:blipFill>
        <p:spPr bwMode="auto">
          <a:xfrm>
            <a:off x="4403571" y="902378"/>
            <a:ext cx="4632925" cy="490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7544" y="6165304"/>
            <a:ext cx="82089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Vailati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Velser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UC., Full-Mouth Adhesive rehabilitation of a Severely Eroded Dentition: The Three- Step Technique. Part 3.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Esthet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Dent. 2008; 3:236-257.</a:t>
            </a:r>
            <a:endParaRPr lang="es-E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37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t="33698" r="54238" b="45061"/>
          <a:stretch/>
        </p:blipFill>
        <p:spPr bwMode="auto">
          <a:xfrm>
            <a:off x="1721238" y="301627"/>
            <a:ext cx="5443050" cy="18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34095" r="54615" b="45252"/>
          <a:stretch/>
        </p:blipFill>
        <p:spPr bwMode="auto">
          <a:xfrm>
            <a:off x="1796430" y="2276872"/>
            <a:ext cx="5295850" cy="17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62046" r="54615" b="17298"/>
          <a:stretch/>
        </p:blipFill>
        <p:spPr bwMode="auto">
          <a:xfrm>
            <a:off x="1796430" y="4293096"/>
            <a:ext cx="5295850" cy="177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6021288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Figura. Dientes anteriores sin reconstrucción (</a:t>
            </a:r>
            <a:r>
              <a:rPr lang="es-ES" sz="1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a,c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y con rehabilitación (</a:t>
            </a:r>
            <a:r>
              <a:rPr lang="es-ES" sz="1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b,d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(30) .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862064"/>
            <a:ext cx="7620000" cy="1143000"/>
          </a:xfrm>
        </p:spPr>
        <p:txBody>
          <a:bodyPr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2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852120"/>
          </a:xfrm>
        </p:spPr>
        <p:txBody>
          <a:bodyPr>
            <a:normAutofit fontScale="92500"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necesario un correcto diagnóstico para poder llevar a cabo un correcto tratamiento, para lo cual necesitaremos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exhaustiva historia clínica, exploración del paciente y pruebas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complementarias.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existe terapia efectiva ni permanente para el bruxismo, los enfoques </a:t>
            </a:r>
            <a:r>
              <a:rPr lang="es-ES">
                <a:latin typeface="Times New Roman" panose="02020603050405020304" pitchFamily="18" charset="0"/>
                <a:cs typeface="Times New Roman" panose="02020603050405020304" pitchFamily="18" charset="0"/>
              </a:rPr>
              <a:t>más </a:t>
            </a:r>
            <a:r>
              <a:rPr lang="es-E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aceptados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el manejo de los síntomas y la prevención de complicaciones mediante el control de la estrés y el estilo de vida, terapias físicas y farmacológicas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457200">
              <a:buFont typeface="+mj-lt"/>
              <a:buAutoNum type="arabicPeriod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Debemos tratar el bruxismo desde su diagnóstico para si evitar el empeoramiento de la clínica y aumentando así la calidad de vida de nuestros pacientes.</a:t>
            </a:r>
          </a:p>
          <a:p>
            <a:pPr marL="571500" indent="-457200">
              <a:buFont typeface="+mj-lt"/>
              <a:buAutoNum type="arabicPeriod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Aunque en la rehabilitación del paciente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bruxista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gold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-estándar de las restauraciones siguen siendo las coronas metal-cerámica, tenemos varias opciones y debe ser el clínico mediante su criterio y su conocimiento de las propiedades de los materiales el que elija entre la amplia oferta, en la qué destaca por su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bioeconomía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rehabilitación adhesiva.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34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BIBLIOGRAFÍA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571500" lvl="0" indent="-457200">
              <a:buFont typeface="+mj-lt"/>
              <a:buAutoNum type="arabicPeriod"/>
            </a:pPr>
            <a:r>
              <a:rPr lang="es-E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Reddy</a:t>
            </a:r>
            <a:r>
              <a:rPr lang="es-E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SV, </a:t>
            </a:r>
            <a:r>
              <a:rPr lang="es-E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Kumar</a:t>
            </a:r>
            <a:r>
              <a:rPr lang="es-E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MP, </a:t>
            </a:r>
            <a:r>
              <a:rPr lang="es-E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Sravanthi</a:t>
            </a:r>
            <a:r>
              <a:rPr lang="es-E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lang="es-E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Mohsin</a:t>
            </a:r>
            <a:r>
              <a:rPr lang="es-E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AH, </a:t>
            </a:r>
            <a:r>
              <a:rPr lang="es-E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Anuhya</a:t>
            </a:r>
            <a:r>
              <a:rPr lang="es-E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V.,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Bruxism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 literature review.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Oral Health. 2014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6(6):105-9.</a:t>
            </a:r>
            <a:endParaRPr lang="es-E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buFont typeface="+mj-lt"/>
              <a:buAutoNum type="arabicPeriod"/>
            </a:pP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Johansson A, Omar R,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Carisson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GE., Bruxism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 prosthetic treatment: a critical review.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Prosthodont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Res. 2011;55(3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):127-36. </a:t>
            </a:r>
            <a:endParaRPr lang="es-E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buFont typeface="+mj-lt"/>
              <a:buAutoNum type="arabicPeriod"/>
            </a:pP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Wieckiewicz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Paradowska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Sotarz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Wieckiewicz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Psychosocial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aspects of bruxism: the most paramount factor influencing teeth grinding.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Biomed Res Int. 2014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;(4)69-187. </a:t>
            </a:r>
            <a:endParaRPr lang="es-E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buFont typeface="+mj-lt"/>
              <a:buAutoNum type="arabicPeriod"/>
            </a:pP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Murali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RV,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Rangaraian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P,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Mounissamy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A., Bruxism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Conceptual discussion and review.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Pharm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Bioallied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Sci. 2015;7(1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):265-70. </a:t>
            </a:r>
            <a:endParaRPr lang="es-E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buFont typeface="+mj-lt"/>
              <a:buAutoNum type="arabicPeriod"/>
            </a:pP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Ilovar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Zolger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Castrillon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E, car J,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Huckvale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K, Biofeedback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for treatment of awake and sleep bruxism in adults: systematic review 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proocol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Rev. 2014;2;3-42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buFont typeface="+mj-lt"/>
              <a:buAutoNum type="arabicPeriod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Singh V, Satish K, Singh S.  Diagnosis and Management of the bruxism: A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Comceptual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Review. J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 Dent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Res. 2014;2(3):48-55.</a:t>
            </a:r>
            <a:endParaRPr lang="es-E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buFont typeface="+mj-lt"/>
              <a:buAutoNum type="arabicPeriod"/>
            </a:pPr>
            <a:r>
              <a:rPr lang="es-E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Costa YM, </a:t>
            </a:r>
            <a:r>
              <a:rPr lang="es-E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Porporatti</a:t>
            </a:r>
            <a:r>
              <a:rPr lang="es-E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AL, </a:t>
            </a:r>
            <a:r>
              <a:rPr lang="es-E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Calderon</a:t>
            </a:r>
            <a:r>
              <a:rPr lang="es-E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PS, </a:t>
            </a:r>
            <a:r>
              <a:rPr lang="es-E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Coni</a:t>
            </a:r>
            <a:r>
              <a:rPr lang="es-E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PC, </a:t>
            </a:r>
            <a:r>
              <a:rPr lang="es-E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Bonjardim</a:t>
            </a:r>
            <a:r>
              <a:rPr lang="es-E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LR.,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palpation-induced muscle pain pattern contribute to the differential diagnosis among temporomandibular disorders, primary headaches phenotypes and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posible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bruxism?. Med Oral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Patol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Oral Cir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Bucal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2016; 21(1): 58-65.</a:t>
            </a:r>
            <a:endParaRPr lang="es-E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buFont typeface="+mj-lt"/>
              <a:buAutoNum type="arabicPeriod"/>
            </a:pP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Castroflorio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T,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Bargellini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Rossini G,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Cualiari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G,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Deregibus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Manfredini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D., Agreement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clinical and portable EMG/ECG diagnosis of sleep bruxism. J Oral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2015; 42(10): 759-64.</a:t>
            </a:r>
            <a:endParaRPr lang="es-E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buFont typeface="+mj-lt"/>
              <a:buAutoNum type="arabicPeriod"/>
            </a:pP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Mainieri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VC,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Saueressig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Pattussi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MP,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Fagondes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Grossi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ML. Validation of the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Bitestripe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versus polysomnography in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diagnosis of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patiens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clinical history of sleep bruxism. Oral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Oral Med Oral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Pathol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Oral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Radiol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2012; 113 (5):612-7.</a:t>
            </a:r>
            <a:endParaRPr lang="es-E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buFont typeface="+mj-lt"/>
              <a:buAutoNum type="arabicPeriod"/>
            </a:pP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Ommerborn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Giraki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Schneider C, Schaefer R,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Gotter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, Franz M,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Raab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WH. A new analyzing method for quantification of abrasion on the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Bruxcore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device for sleep bruxism diagnosis. J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Orofac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Pain. 2015; 19 (3): 232-8.</a:t>
            </a:r>
            <a:endParaRPr lang="es-E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2509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4752528"/>
          </a:xfrm>
        </p:spPr>
        <p:txBody>
          <a:bodyPr>
            <a:normAutofit fontScale="92500"/>
          </a:bodyPr>
          <a:lstStyle/>
          <a:p>
            <a:pPr marL="571500" lvl="0" indent="-457200">
              <a:buFont typeface="+mj-lt"/>
              <a:buAutoNum type="arabicPeriod" startAt="11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Piquero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K, Sakurai K. A clinical diagnosis of diurnal (non-sleep) bruxism in denture wearers. J Oral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2000; 27 (6): 473-82.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buFont typeface="+mj-lt"/>
              <a:buAutoNum type="arabicPeriod" startAt="11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 I, Kato H,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Tanishi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K, Higuchi Y,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Hiranaka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Y, Asano M,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Sakagami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Kawanami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Objective examination and diagnosis of bruxism. 1. New device for recording muscle activity and tooth contacts during sleeping at home. Nihon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Shishubyo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Gakkai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Kaishi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1991; 31 (4): 1146-52.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buFont typeface="+mj-lt"/>
              <a:buAutoNum type="arabicPeriod" startAt="11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Tinastepe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Küçük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BB, Oral K. Botulinum toxin for the treatment of bruxism.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Cranio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2014; 14-21.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buFont typeface="+mj-lt"/>
              <a:buAutoNum type="arabicPeriod" startAt="11"/>
            </a:pP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Trindade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Orestes-Cardoso S, de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Siqueira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Interdisciplinary treatment of bruxism with an occlusal splint and cognitive behavioral therapy. Gen Dent. 2015; 63 (5): 1-4.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buFont typeface="+mj-lt"/>
              <a:buAutoNum type="arabicPeriod" startAt="11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Singh PK,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HA, Singh BP, Singh RD, Kant S,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Singh K et al. Evaluation of various treatment modalities in sleep bruxism. J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Prosthet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Dent. 2015; 114 (3): 426-31.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buFont typeface="+mj-lt"/>
              <a:buAutoNum type="arabicPeriod" startAt="11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Ilovar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Zolger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Castrillon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E, Car J,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Huckvale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K. Biofeedback for treatment of awake and sleep bruxism in adults: systematic review protocol.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Rev. 2014; 3:42.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buFont typeface="+mj-lt"/>
              <a:buAutoNum type="arabicPeriod" startAt="11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Finiels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PJ,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Batifol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The use of botulinum toxin in the treatment of the consequences of bruxism on cervical spine musculature.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Toxicon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2014; 80:58-63.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buFont typeface="+mj-lt"/>
              <a:buAutoNum type="arabicPeriod" startAt="11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Aqueveque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López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Electrical stimulation device as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treatment for nocturnal bruxism: preliminary result.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IEEE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Soc. 2013; 3571-3.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buFont typeface="+mj-lt"/>
              <a:buAutoNum type="arabicPeriod" startAt="11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LF, Long H, Deng M, Xu H, Fan Y, Bai D. Biofeedback treatment for sleep bruxism: a systematic review. Sleep Breath. 2014; 18 (2): 235-42.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buFont typeface="+mj-lt"/>
              <a:buAutoNum type="arabicPeriod" startAt="11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WP, Yin XM, Zhang FM, Wei XL, Qian ZY, Wang C. Preliminary study of wireless biofeedback therapy for treatment of bruxism.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Zhonghus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2013; 48 (2):105-8.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2846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646040"/>
            <a:ext cx="7620000" cy="1143000"/>
          </a:xfrm>
        </p:spPr>
        <p:txBody>
          <a:bodyPr/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775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4176464"/>
          </a:xfrm>
        </p:spPr>
        <p:txBody>
          <a:bodyPr>
            <a:normAutofit fontScale="55000" lnSpcReduction="20000"/>
          </a:bodyPr>
          <a:lstStyle/>
          <a:p>
            <a:pPr marL="571500" indent="-457200">
              <a:buFont typeface="+mj-lt"/>
              <a:buAutoNum type="arabicPeriod" startAt="21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Alonso H, Jiménez FJ, Plaza JF,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Navacerrada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F, Arroyo M,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Treatment of severe bruxism with botulinum toxin type A. Rev Neurol. 2011; 53 (2): 73-6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buFont typeface="+mj-lt"/>
              <a:buAutoNum type="arabicPeriod" startAt="21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Canadian Agency for Drugs and Technologies in Health., Porcelain-Fused-To-Metal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Crowns versus All-ceramic Crowns: A review of the Clinical and Cost-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CADTH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Response Reports. 2015.</a:t>
            </a:r>
          </a:p>
          <a:p>
            <a:pPr marL="571500" lvl="0" indent="-457200">
              <a:buFont typeface="+mj-lt"/>
              <a:buAutoNum type="arabicPeriod" startAt="21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Skupien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JA, Cenci MS,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Opdam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NJ,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Kreulen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CM, Huysmans MC, Pereira-Cenci T., Crown vs composite for post-retained restorations: A randomized clinical trial. J Dent. 2016; 16): 30042-2,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buFont typeface="+mj-lt"/>
              <a:buAutoNum type="arabicPeriod" startAt="21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Hopp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CD, Land MF. Considerations for ceramic inlays in posterior teeth: a review.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Cosmet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Dent, 2013; 5:21-32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lvl="0" indent="-457200">
              <a:buFont typeface="+mj-lt"/>
              <a:buAutoNum type="arabicPeriod" startAt="21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Holberg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Rudzki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-Janson I,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Wichelhaus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Winterhalder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P., Ceramic inlays: is the inlay thickness an important factor influencing the fracture risk?. J Dent. 2013; 41 (7):628-35.</a:t>
            </a:r>
          </a:p>
          <a:p>
            <a:pPr marL="571500" indent="-457200">
              <a:buFont typeface="+mj-lt"/>
              <a:buAutoNum type="arabicPeriod" startAt="21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Chrepa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Konstantinidis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Kotsakis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Mitsias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ME.,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survival of indirect composite resin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onlays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 restoration of root filled teeth: a retrospective medium-term study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J. 2014; 47(10):967-73.</a:t>
            </a:r>
          </a:p>
          <a:p>
            <a:pPr marL="571500" indent="-457200">
              <a:buFont typeface="+mj-lt"/>
              <a:buAutoNum type="arabicPeriod" startAt="21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Bicalho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AA,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Tantbironjn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Versluis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Soares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CJ., Effect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oclusal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mechanical properties of resin composite on stress generated in posterior restorations. Am J Dent 2014; 27 (3): 129-33.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>
              <a:buFont typeface="+mj-lt"/>
              <a:buAutoNum type="arabicPeriod" startAt="21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Vailati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Velser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UC., Full-Mouth Adhesive rehabilitation of a Severely Eroded Dentition: The Three- Step Technique. Part 1.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Esthet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Dent. 2008; 3:30-44. </a:t>
            </a:r>
          </a:p>
          <a:p>
            <a:pPr marL="571500" indent="-457200">
              <a:buFont typeface="+mj-lt"/>
              <a:buAutoNum type="arabicPeriod" startAt="21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Vailati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Velser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UC., Full-Mouth Adhesive rehabilitation of a Severely Eroded Dentition: The Three- Step Technique. Part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Esthet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Dent. 2008; 3: 128-146.</a:t>
            </a:r>
          </a:p>
          <a:p>
            <a:pPr marL="571500" indent="-457200">
              <a:buFont typeface="+mj-lt"/>
              <a:buAutoNum type="arabicPeriod" startAt="21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Vailati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Velser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UC., Full-Mouth Adhesive rehabilitation of a Severely Eroded Dentition: The Three- Step Technique. Part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Esthet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Dent. 2008; 3:236-257.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>
              <a:buFont typeface="+mj-lt"/>
              <a:buAutoNum type="arabicPeriod" startAt="21"/>
            </a:pPr>
            <a:endParaRPr lang="es-ES" dirty="0"/>
          </a:p>
          <a:p>
            <a:pPr marL="571500" indent="-457200">
              <a:buFont typeface="+mj-lt"/>
              <a:buAutoNum type="arabicPeriod" startAt="21"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0569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r="10654"/>
          <a:stretch/>
        </p:blipFill>
        <p:spPr>
          <a:xfrm>
            <a:off x="5824604" y="984586"/>
            <a:ext cx="2995868" cy="2300398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7620000" cy="585212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CONCEPTO</a:t>
            </a: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Actividades del sistema masticatorio: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Funcionales.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funcionales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Bruxismo: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Término genérico para apretar y rechinar los dientes.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parafuncional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Marie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Pietkiewicz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Término “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Bruxomania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411480" lvl="1" indent="0" algn="ctr">
              <a:buNone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AADO: </a:t>
            </a:r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 </a:t>
            </a:r>
            <a:r>
              <a:rPr lang="es-E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parafuncional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diurna o nocturna que incluye apretar, juntar o golpear o rechinar los dientes”.</a:t>
            </a:r>
          </a:p>
          <a:p>
            <a:pPr marL="114300" lvl="0" indent="0">
              <a:buNone/>
            </a:pPr>
            <a:endParaRPr lang="en-US" sz="800" u="sng" dirty="0" smtClean="0"/>
          </a:p>
          <a:p>
            <a:pPr marL="114300" lvl="0" indent="0">
              <a:buNone/>
            </a:pPr>
            <a:endParaRPr lang="en-US" sz="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Reddy SV,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Kummar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MP,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Sravanthi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Mohsin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AH,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Anuhva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V.,Bruxism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 literature review,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Oral Health.2014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Nov-Dec;6(6):105-9.</a:t>
            </a:r>
            <a:endParaRPr lang="es-E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Johansson A, Omar R,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Carlsson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GE., Bruxism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 prosthetic treatment: a critical review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Prosthodont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Res.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 Jul;55(3):127-36. </a:t>
            </a:r>
            <a:endParaRPr lang="es-E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Wieckiewicz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Paradowska-Stolarz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Wieckiewicz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W., Psychosocial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aspects of bruxism: the most paramount factor influencing teeth grinding,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Biomed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ResInt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2014;2014:469187. </a:t>
            </a:r>
            <a:endParaRPr lang="es-E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Murali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RV,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Rangarajan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Mounissamv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A.,Bruxism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Conceptual discussion and review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 Pharm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Bioallied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Sci.</a:t>
            </a:r>
            <a:r>
              <a:rPr lang="es-E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2015; 7(1):265-70</a:t>
            </a:r>
            <a:r>
              <a:rPr lang="es-E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>
              <a:buNone/>
            </a:pPr>
            <a:endParaRPr lang="es-ES" sz="700" dirty="0"/>
          </a:p>
        </p:txBody>
      </p:sp>
    </p:spTree>
    <p:extLst>
      <p:ext uri="{BB962C8B-B14F-4D97-AF65-F5344CB8AC3E}">
        <p14:creationId xmlns:p14="http://schemas.microsoft.com/office/powerpoint/2010/main" val="3347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963252"/>
              </p:ext>
            </p:extLst>
          </p:nvPr>
        </p:nvGraphicFramePr>
        <p:xfrm>
          <a:off x="971600" y="1052736"/>
          <a:ext cx="6912768" cy="4551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3456384"/>
              </a:tblGrid>
              <a:tr h="528059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CRITERIOS</a:t>
                      </a:r>
                      <a:endParaRPr lang="es-E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TIPOS</a:t>
                      </a:r>
                      <a:endParaRPr lang="es-E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CUÁNDO</a:t>
                      </a:r>
                      <a:r>
                        <a:rPr lang="es-E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OCURRE</a:t>
                      </a:r>
                      <a:endParaRPr lang="es-E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Vigilia.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Sueño.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Combinado.</a:t>
                      </a:r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ETIOLOGÍA</a:t>
                      </a:r>
                      <a:endParaRPr lang="es-E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Primario.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Segundario.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</a:t>
                      </a:r>
                      <a:r>
                        <a:rPr lang="es-E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ACTIVIDAD MOTORA</a:t>
                      </a:r>
                      <a:endParaRPr lang="es-E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Tónico.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Fásico</a:t>
                      </a:r>
                      <a:r>
                        <a:rPr lang="es-E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Combinado.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TIEMPO DE APARICIÓN</a:t>
                      </a:r>
                      <a:endParaRPr lang="es-E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Pasado.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 o presente.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GRAVEDAD</a:t>
                      </a:r>
                      <a:endParaRPr lang="es-E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Moderado.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Grave.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7609656" cy="590465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CLASIFICACIÓN</a:t>
            </a:r>
          </a:p>
          <a:p>
            <a:pPr marL="114300" indent="0">
              <a:buNone/>
            </a:pP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Murali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RV,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Ranaaraian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Moussamv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A., Bruxism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Conceptual discussion and review,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Pharm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Biollied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Sci. </a:t>
            </a:r>
            <a:r>
              <a:rPr lang="es-E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(1):265-70</a:t>
            </a:r>
            <a:r>
              <a:rPr lang="es-E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s-E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ETIOLOGÍA</a:t>
            </a:r>
          </a:p>
          <a:p>
            <a:pPr marL="114300" lvl="0" indent="0">
              <a:buNone/>
            </a:pPr>
            <a:endParaRPr lang="en-US" sz="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Johansson A, Omar R,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Carlsson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GE.,Bruxism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 prosthetic treatment: a critical review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Prosthodont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Res. </a:t>
            </a:r>
            <a:r>
              <a:rPr lang="es-E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2011;55(3</a:t>
            </a:r>
            <a:r>
              <a:rPr lang="es-E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):127-36. </a:t>
            </a:r>
            <a:r>
              <a:rPr lang="es-E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Wieckiewicz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Paradowska-Stolarz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Wieckiewicz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W., Psychosocial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aspects of bruxism: the most paramount factor influencing teeth 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grinding,Biomed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 Int.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2014;2014:469187.</a:t>
            </a:r>
            <a:endParaRPr lang="es-E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Murali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RV,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Rangaraian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Mounissamy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A.,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Bruxism: Conceptual discussion and review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 Pharm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Bioallied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Sci.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2015;7(1</a:t>
            </a:r>
            <a:r>
              <a:rPr lang="es-E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):S265-70. </a:t>
            </a:r>
            <a:endParaRPr lang="es-E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Ilovar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Zolger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Castrillon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E, Car J,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Huckvale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K., Biofeedback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for treatment of awake and sleep bruxism in adults: systematic review protocol,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Rev.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2014;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2;3:42. </a:t>
            </a:r>
            <a:endParaRPr lang="es-E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543658671"/>
              </p:ext>
            </p:extLst>
          </p:nvPr>
        </p:nvGraphicFramePr>
        <p:xfrm>
          <a:off x="899592" y="1124744"/>
          <a:ext cx="676875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9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¿CUÁNDO DEBEMOS DE INTERVENIR Y TRATAR EL BRUXISMO?</a:t>
            </a:r>
            <a:endParaRPr lang="es-E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172494"/>
            <a:ext cx="3505200" cy="3381375"/>
          </a:xfrm>
        </p:spPr>
      </p:pic>
      <p:sp>
        <p:nvSpPr>
          <p:cNvPr id="8" name="7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Siempre.</a:t>
            </a:r>
          </a:p>
          <a:p>
            <a:pPr marL="514350" indent="-514350">
              <a:buFont typeface="+mj-lt"/>
              <a:buAutoNum type="alphaUcPeriod"/>
            </a:pP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Solo cuando el paciente lo demanda.</a:t>
            </a:r>
          </a:p>
          <a:p>
            <a:pPr marL="514350" indent="-514350">
              <a:buFont typeface="+mj-lt"/>
              <a:buAutoNum type="alphaUcPeriod"/>
            </a:pP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observamos signos en la superficie dentaria.</a:t>
            </a:r>
          </a:p>
          <a:p>
            <a:pPr marL="514350" indent="-514350">
              <a:buFont typeface="+mj-lt"/>
              <a:buAutoNum type="alphaUcPeriod"/>
            </a:pP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el bruxismo interfiere en su actividad cotidiana.</a:t>
            </a:r>
          </a:p>
          <a:p>
            <a:pPr marL="514350" indent="-514350">
              <a:buFont typeface="+mj-lt"/>
              <a:buAutoNum type="alphaUcPeriod"/>
            </a:pP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Nunca.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29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404864"/>
            <a:ext cx="8229600" cy="1600200"/>
          </a:xfrm>
        </p:spPr>
        <p:txBody>
          <a:bodyPr/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777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571500" lvl="0" indent="-457200">
              <a:buFont typeface="+mj-lt"/>
              <a:buAutoNum type="arabicPeriod"/>
            </a:pP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Cómo diagnosticar el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bruxismo.</a:t>
            </a:r>
          </a:p>
          <a:p>
            <a:pPr marL="571500" lvl="0" indent="-457200">
              <a:buFont typeface="+mj-lt"/>
              <a:buAutoNum type="arabicPeriod"/>
            </a:pP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Conocer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posibles tratamientos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bruxismo.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>
              <a:buFont typeface="+mj-lt"/>
              <a:buAutoNum type="arabicPeriod"/>
            </a:pP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Cuándo intervenir. </a:t>
            </a:r>
          </a:p>
          <a:p>
            <a:pPr marL="571500" indent="-457200">
              <a:buFont typeface="+mj-lt"/>
              <a:buAutoNum type="arabicPeriod"/>
            </a:pP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Conocer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opciones restauradores en el sector posterior de pacientes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bruxistas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457200">
              <a:buFont typeface="+mj-lt"/>
              <a:buAutoNum type="arabicPeriod"/>
            </a:pP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33056"/>
            <a:ext cx="6120680" cy="241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1415</TotalTime>
  <Words>2405</Words>
  <Application>Microsoft Office PowerPoint</Application>
  <PresentationFormat>Presentación en pantalla (4:3)</PresentationFormat>
  <Paragraphs>434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Ejecutivo</vt:lpstr>
      <vt:lpstr>REHABILITACIÓN DEL SECTOR POSTERIOR EN PACIENTES BRUXISTAS.</vt:lpstr>
      <vt:lpstr>ÍNDICE</vt:lpstr>
      <vt:lpstr>INTRODUCCIÓN</vt:lpstr>
      <vt:lpstr>Presentación de PowerPoint</vt:lpstr>
      <vt:lpstr>Presentación de PowerPoint</vt:lpstr>
      <vt:lpstr>Presentación de PowerPoint</vt:lpstr>
      <vt:lpstr>¿CUÁNDO DEBEMOS DE INTERVENIR Y TRATAR EL BRUXISMO?</vt:lpstr>
      <vt:lpstr>OBJETIVOS</vt:lpstr>
      <vt:lpstr>Presentación de PowerPoint</vt:lpstr>
      <vt:lpstr>METODOLOGÍA</vt:lpstr>
      <vt:lpstr>Presentación de PowerPoint</vt:lpstr>
      <vt:lpstr>RESULTADOS Y DISCUSIÓN</vt:lpstr>
      <vt:lpstr>Presentación de PowerPoint</vt:lpstr>
      <vt:lpstr>Presentación de PowerPoint</vt:lpstr>
      <vt:lpstr>Presentación de PowerPoint</vt:lpstr>
      <vt:lpstr>Presentación de PowerPoint</vt:lpstr>
      <vt:lpstr>¿CUÁNDO DEBEMOS DE INTERVENIR Y TRATAR EL BRUXISMO?</vt:lpstr>
      <vt:lpstr>¿CUÁNDO DEBEMOS DE INTERVENIR Y TRATAR EL BRUXISMO?</vt:lpstr>
      <vt:lpstr>Presentación de PowerPoint</vt:lpstr>
      <vt:lpstr>TÉCNICA DE LOS TRES PASOS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  <vt:lpstr>BIBLIOGRAFÍA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Lucía</dc:creator>
  <cp:lastModifiedBy>Lucía</cp:lastModifiedBy>
  <cp:revision>136</cp:revision>
  <dcterms:created xsi:type="dcterms:W3CDTF">2016-03-13T12:55:17Z</dcterms:created>
  <dcterms:modified xsi:type="dcterms:W3CDTF">2016-05-09T20:43:51Z</dcterms:modified>
</cp:coreProperties>
</file>