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56" r:id="rId2"/>
    <p:sldId id="257" r:id="rId3"/>
    <p:sldId id="258" r:id="rId4"/>
    <p:sldId id="262" r:id="rId5"/>
    <p:sldId id="286" r:id="rId6"/>
    <p:sldId id="263" r:id="rId7"/>
    <p:sldId id="287" r:id="rId8"/>
    <p:sldId id="266" r:id="rId9"/>
    <p:sldId id="265" r:id="rId10"/>
    <p:sldId id="281" r:id="rId11"/>
    <p:sldId id="282" r:id="rId12"/>
    <p:sldId id="283" r:id="rId13"/>
    <p:sldId id="285" r:id="rId14"/>
    <p:sldId id="284" r:id="rId15"/>
    <p:sldId id="271" r:id="rId16"/>
    <p:sldId id="272" r:id="rId17"/>
    <p:sldId id="273" r:id="rId18"/>
    <p:sldId id="274" r:id="rId19"/>
    <p:sldId id="275" r:id="rId20"/>
    <p:sldId id="278" r:id="rId21"/>
    <p:sldId id="277" r:id="rId22"/>
    <p:sldId id="276" r:id="rId23"/>
    <p:sldId id="279" r:id="rId24"/>
    <p:sldId id="280" r:id="rId25"/>
    <p:sldId id="288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83340-9557-4A48-8C28-2142EF1776AF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2BA06-1705-4C5E-A002-F9FF7EBE99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2BA06-1705-4C5E-A002-F9FF7EBE991E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2BA06-1705-4C5E-A002-F9FF7EBE991E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2BA06-1705-4C5E-A002-F9FF7EBE991E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2BA06-1705-4C5E-A002-F9FF7EBE991E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2BA06-1705-4C5E-A002-F9FF7EBE991E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SOBREDENTADURAS</a:t>
            </a:r>
            <a:br>
              <a:rPr lang="es-ES" dirty="0" smtClean="0"/>
            </a:br>
            <a:r>
              <a:rPr lang="es-ES" dirty="0" smtClean="0"/>
              <a:t>¿Por qué conservar raíces?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Doramas</a:t>
            </a:r>
            <a:r>
              <a:rPr lang="es-ES" dirty="0" smtClean="0"/>
              <a:t> </a:t>
            </a:r>
            <a:r>
              <a:rPr lang="es-ES" dirty="0" err="1" smtClean="0"/>
              <a:t>Berriel</a:t>
            </a:r>
            <a:r>
              <a:rPr lang="es-ES" dirty="0" smtClean="0"/>
              <a:t> </a:t>
            </a:r>
            <a:r>
              <a:rPr lang="es-ES" dirty="0" err="1" smtClean="0"/>
              <a:t>Cedrés</a:t>
            </a:r>
            <a:endParaRPr lang="es-ES" dirty="0" smtClean="0"/>
          </a:p>
          <a:p>
            <a:r>
              <a:rPr lang="es-ES" dirty="0" smtClean="0"/>
              <a:t>4º Odontología</a:t>
            </a:r>
          </a:p>
          <a:p>
            <a:r>
              <a:rPr lang="es-ES" dirty="0" smtClean="0"/>
              <a:t>Universidad de Salamanca</a:t>
            </a:r>
            <a:endParaRPr lang="es-ES" dirty="0"/>
          </a:p>
        </p:txBody>
      </p:sp>
      <p:pic>
        <p:nvPicPr>
          <p:cNvPr id="1026" name="Picture 2" descr="C:\Users\doramas\Desktop\copia de seguridad\Documents\ODONTOLOGÍA\4\prótesis II\trabajo\imagenes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908720"/>
            <a:ext cx="4084712" cy="2724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Resultados</a:t>
            </a:r>
            <a:endParaRPr lang="es-ES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79512" y="1628800"/>
          <a:ext cx="8136904" cy="2423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826114">
                <a:tc>
                  <a:txBody>
                    <a:bodyPr/>
                    <a:lstStyle/>
                    <a:p>
                      <a:r>
                        <a:rPr lang="es-ES" dirty="0" smtClean="0"/>
                        <a:t>Ventajas biológicas</a:t>
                      </a:r>
                      <a:endParaRPr lang="es-ES" dirty="0"/>
                    </a:p>
                  </a:txBody>
                  <a:tcPr/>
                </a:tc>
              </a:tr>
              <a:tr h="478621">
                <a:tc>
                  <a:txBody>
                    <a:bodyPr/>
                    <a:lstStyle/>
                    <a:p>
                      <a:r>
                        <a:rPr lang="es-ES" dirty="0" smtClean="0"/>
                        <a:t>Mantenimiento de la altura del hueso</a:t>
                      </a:r>
                      <a:endParaRPr lang="es-ES" dirty="0"/>
                    </a:p>
                  </a:txBody>
                  <a:tcPr/>
                </a:tc>
              </a:tr>
              <a:tr h="47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Conservación de la </a:t>
                      </a:r>
                      <a:r>
                        <a:rPr lang="es-ES" dirty="0" err="1" smtClean="0"/>
                        <a:t>propiocepción</a:t>
                      </a:r>
                      <a:r>
                        <a:rPr lang="es-ES" dirty="0" smtClean="0"/>
                        <a:t> periodontal</a:t>
                      </a:r>
                    </a:p>
                  </a:txBody>
                  <a:tcPr/>
                </a:tc>
              </a:tr>
              <a:tr h="47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Dientes que no tenían validez en otros tratamientos se pueden salvar disminuyendo la relación corono radicular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79512" y="6237312"/>
            <a:ext cx="835292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050" dirty="0" smtClean="0"/>
              <a:t>G L </a:t>
            </a:r>
            <a:r>
              <a:rPr lang="en-US" sz="1050" dirty="0" err="1" smtClean="0"/>
              <a:t>García</a:t>
            </a:r>
            <a:r>
              <a:rPr lang="en-US" sz="1050" dirty="0" smtClean="0"/>
              <a:t> del Prado, D M </a:t>
            </a:r>
            <a:r>
              <a:rPr lang="en-US" sz="1050" dirty="0" err="1" smtClean="0"/>
              <a:t>González</a:t>
            </a:r>
            <a:r>
              <a:rPr lang="en-US" sz="1050" dirty="0" smtClean="0"/>
              <a:t>, M E </a:t>
            </a:r>
            <a:r>
              <a:rPr lang="en-US" sz="1050" dirty="0" err="1" smtClean="0"/>
              <a:t>Gutiérrez</a:t>
            </a:r>
            <a:r>
              <a:rPr lang="en-US" sz="1050" dirty="0" smtClean="0"/>
              <a:t> </a:t>
            </a:r>
            <a:r>
              <a:rPr lang="en-US" sz="1050" dirty="0" err="1" smtClean="0"/>
              <a:t>Hernández</a:t>
            </a:r>
            <a:r>
              <a:rPr lang="en-US" sz="1050" dirty="0" smtClean="0"/>
              <a:t>, O A </a:t>
            </a:r>
            <a:r>
              <a:rPr lang="en-US" sz="1050" dirty="0" err="1" smtClean="0"/>
              <a:t>Tabares</a:t>
            </a:r>
            <a:r>
              <a:rPr lang="en-US" sz="1050" dirty="0" smtClean="0"/>
              <a:t>, M Q Castillo. </a:t>
            </a:r>
            <a:r>
              <a:rPr lang="es-ES" sz="1050" dirty="0" smtClean="0"/>
              <a:t>La </a:t>
            </a:r>
            <a:r>
              <a:rPr lang="es-ES" sz="1050" dirty="0" err="1" smtClean="0"/>
              <a:t>sobredentadura</a:t>
            </a:r>
            <a:r>
              <a:rPr lang="es-ES" sz="1050" dirty="0" smtClean="0"/>
              <a:t>, una opción válida en Estomatología. </a:t>
            </a:r>
            <a:r>
              <a:rPr lang="es-ES" sz="1050" dirty="0" err="1" smtClean="0"/>
              <a:t>Rev</a:t>
            </a:r>
            <a:r>
              <a:rPr lang="es-ES" sz="1050" dirty="0" smtClean="0"/>
              <a:t> Cubana </a:t>
            </a:r>
            <a:r>
              <a:rPr lang="es-ES" sz="1050" dirty="0" err="1" smtClean="0"/>
              <a:t>Estomatol</a:t>
            </a:r>
            <a:r>
              <a:rPr lang="es-ES" sz="1050" dirty="0" smtClean="0"/>
              <a:t> 2003;40(3)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Resultados</a:t>
            </a:r>
            <a:endParaRPr lang="es-ES" sz="3600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179512" y="1628800"/>
          <a:ext cx="8136904" cy="3219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826114">
                <a:tc>
                  <a:txBody>
                    <a:bodyPr/>
                    <a:lstStyle/>
                    <a:p>
                      <a:r>
                        <a:rPr lang="es-ES" dirty="0" smtClean="0"/>
                        <a:t>Ventajas funcionales</a:t>
                      </a:r>
                      <a:endParaRPr lang="es-ES" dirty="0"/>
                    </a:p>
                  </a:txBody>
                  <a:tcPr/>
                </a:tc>
              </a:tr>
              <a:tr h="47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Mejor coordinación neuromuscular</a:t>
                      </a:r>
                    </a:p>
                  </a:txBody>
                  <a:tcPr/>
                </a:tc>
              </a:tr>
              <a:tr h="47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Mejor distribución de las fuerzas funcionales y </a:t>
                      </a:r>
                      <a:r>
                        <a:rPr lang="es-ES" dirty="0" err="1" smtClean="0"/>
                        <a:t>parafuncionales</a:t>
                      </a:r>
                      <a:endParaRPr lang="es-ES" dirty="0" smtClean="0"/>
                    </a:p>
                  </a:txBody>
                  <a:tcPr/>
                </a:tc>
              </a:tr>
              <a:tr h="47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Mejor reparto de fuerzas entre diente y tejido blando</a:t>
                      </a:r>
                    </a:p>
                  </a:txBody>
                  <a:tcPr/>
                </a:tc>
              </a:tr>
              <a:tr h="47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Mejor estabilidad oclusal</a:t>
                      </a:r>
                    </a:p>
                  </a:txBody>
                  <a:tcPr/>
                </a:tc>
              </a:tr>
              <a:tr h="47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Mejora la fonación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79512" y="6093296"/>
            <a:ext cx="8352928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50" dirty="0" smtClean="0"/>
              <a:t>G L </a:t>
            </a:r>
            <a:r>
              <a:rPr lang="en-US" sz="1050" dirty="0" err="1" smtClean="0"/>
              <a:t>García</a:t>
            </a:r>
            <a:r>
              <a:rPr lang="en-US" sz="1050" dirty="0" smtClean="0"/>
              <a:t> del Prado, D M </a:t>
            </a:r>
            <a:r>
              <a:rPr lang="en-US" sz="1050" dirty="0" err="1" smtClean="0"/>
              <a:t>González</a:t>
            </a:r>
            <a:r>
              <a:rPr lang="en-US" sz="1050" dirty="0" smtClean="0"/>
              <a:t>, M E </a:t>
            </a:r>
            <a:r>
              <a:rPr lang="en-US" sz="1050" dirty="0" err="1" smtClean="0"/>
              <a:t>Gutiérrez</a:t>
            </a:r>
            <a:r>
              <a:rPr lang="en-US" sz="1050" dirty="0" smtClean="0"/>
              <a:t> </a:t>
            </a:r>
            <a:r>
              <a:rPr lang="en-US" sz="1050" dirty="0" err="1" smtClean="0"/>
              <a:t>Hernández</a:t>
            </a:r>
            <a:r>
              <a:rPr lang="en-US" sz="1050" dirty="0" smtClean="0"/>
              <a:t>, O A </a:t>
            </a:r>
            <a:r>
              <a:rPr lang="en-US" sz="1050" dirty="0" err="1" smtClean="0"/>
              <a:t>Tabares</a:t>
            </a:r>
            <a:r>
              <a:rPr lang="en-US" sz="1050" dirty="0" smtClean="0"/>
              <a:t>, M Q Castillo. </a:t>
            </a:r>
            <a:r>
              <a:rPr lang="es-ES" sz="1050" dirty="0" smtClean="0"/>
              <a:t>La </a:t>
            </a:r>
            <a:r>
              <a:rPr lang="es-ES" sz="1050" dirty="0" err="1" smtClean="0"/>
              <a:t>sobredentadura</a:t>
            </a:r>
            <a:r>
              <a:rPr lang="es-ES" sz="1050" dirty="0" smtClean="0"/>
              <a:t>, una opción válida en Estomatología. </a:t>
            </a:r>
            <a:r>
              <a:rPr lang="es-ES" sz="1050" dirty="0" err="1" smtClean="0"/>
              <a:t>Rev</a:t>
            </a:r>
            <a:r>
              <a:rPr lang="es-ES" sz="1050" dirty="0" smtClean="0"/>
              <a:t> Cubana </a:t>
            </a:r>
            <a:r>
              <a:rPr lang="es-ES" sz="1050" dirty="0" err="1" smtClean="0"/>
              <a:t>Estomatol</a:t>
            </a:r>
            <a:r>
              <a:rPr lang="es-ES" sz="1050" dirty="0" smtClean="0"/>
              <a:t> 2003;40(3)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Resultados</a:t>
            </a:r>
            <a:endParaRPr lang="es-ES" sz="3600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179512" y="1412776"/>
          <a:ext cx="7920880" cy="435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694906">
                <a:tc>
                  <a:txBody>
                    <a:bodyPr/>
                    <a:lstStyle/>
                    <a:p>
                      <a:r>
                        <a:rPr lang="es-ES" dirty="0" smtClean="0"/>
                        <a:t>Ventajas protésicas</a:t>
                      </a:r>
                      <a:endParaRPr lang="es-ES" dirty="0"/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Mejor retención, estabilidad y soporte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Registros más exactos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Mejores esquemas oclusales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Mejoras estéticas según el caso</a:t>
                      </a:r>
                    </a:p>
                  </a:txBody>
                  <a:tcPr/>
                </a:tc>
              </a:tr>
              <a:tr h="601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Mejor necesidad de ajuste de la prótesis (el paciente se adapta mejor)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Fácil modificación a una PT pura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Entrenamiento para PT</a:t>
                      </a:r>
                    </a:p>
                  </a:txBody>
                  <a:tcPr/>
                </a:tc>
              </a:tr>
              <a:tr h="63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Se retrasa el paso a tratamientos más agresivos y por tanto, se alargan las posibilidades de tratamiento futuras.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79512" y="6165304"/>
            <a:ext cx="835292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050" dirty="0" smtClean="0"/>
              <a:t>G L </a:t>
            </a:r>
            <a:r>
              <a:rPr lang="en-US" sz="1050" dirty="0" err="1" smtClean="0"/>
              <a:t>García</a:t>
            </a:r>
            <a:r>
              <a:rPr lang="en-US" sz="1050" dirty="0" smtClean="0"/>
              <a:t> del Prado, D M </a:t>
            </a:r>
            <a:r>
              <a:rPr lang="en-US" sz="1050" dirty="0" err="1" smtClean="0"/>
              <a:t>González</a:t>
            </a:r>
            <a:r>
              <a:rPr lang="en-US" sz="1050" dirty="0" smtClean="0"/>
              <a:t>, M E </a:t>
            </a:r>
            <a:r>
              <a:rPr lang="en-US" sz="1050" dirty="0" err="1" smtClean="0"/>
              <a:t>Gutiérrez</a:t>
            </a:r>
            <a:r>
              <a:rPr lang="en-US" sz="1050" dirty="0" smtClean="0"/>
              <a:t> </a:t>
            </a:r>
            <a:r>
              <a:rPr lang="en-US" sz="1050" dirty="0" err="1" smtClean="0"/>
              <a:t>Hernández</a:t>
            </a:r>
            <a:r>
              <a:rPr lang="en-US" sz="1050" dirty="0" smtClean="0"/>
              <a:t>, O A </a:t>
            </a:r>
            <a:r>
              <a:rPr lang="en-US" sz="1050" dirty="0" err="1" smtClean="0"/>
              <a:t>Tabares</a:t>
            </a:r>
            <a:r>
              <a:rPr lang="en-US" sz="1050" dirty="0" smtClean="0"/>
              <a:t>, M Q Castillo. </a:t>
            </a:r>
            <a:r>
              <a:rPr lang="es-ES" sz="1050" dirty="0" smtClean="0"/>
              <a:t>La </a:t>
            </a:r>
            <a:r>
              <a:rPr lang="es-ES" sz="1050" dirty="0" err="1" smtClean="0"/>
              <a:t>sobredentadura</a:t>
            </a:r>
            <a:r>
              <a:rPr lang="es-ES" sz="1050" dirty="0" smtClean="0"/>
              <a:t>, una opción válida en Estomatología. </a:t>
            </a:r>
            <a:r>
              <a:rPr lang="es-ES" sz="1050" dirty="0" err="1" smtClean="0"/>
              <a:t>Rev</a:t>
            </a:r>
            <a:r>
              <a:rPr lang="es-ES" sz="1050" dirty="0" smtClean="0"/>
              <a:t> Cubana </a:t>
            </a:r>
            <a:r>
              <a:rPr lang="es-ES" sz="1050" dirty="0" err="1" smtClean="0"/>
              <a:t>Estomatol</a:t>
            </a:r>
            <a:r>
              <a:rPr lang="es-ES" sz="1050" dirty="0" smtClean="0"/>
              <a:t> 2003;40(3)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Resultados</a:t>
            </a:r>
            <a:endParaRPr lang="es-ES" sz="3600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251520" y="1700808"/>
          <a:ext cx="7920880" cy="3513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694906">
                <a:tc>
                  <a:txBody>
                    <a:bodyPr/>
                    <a:lstStyle/>
                    <a:p>
                      <a:r>
                        <a:rPr lang="es-ES" dirty="0" smtClean="0"/>
                        <a:t>Ventajas</a:t>
                      </a:r>
                      <a:r>
                        <a:rPr lang="es-ES" baseline="0" dirty="0" smtClean="0"/>
                        <a:t> en calidad de vida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Mejora la propia calidad de vida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Logro y orgullo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Sensación de control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Integridad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Una</a:t>
                      </a:r>
                      <a:r>
                        <a:rPr lang="es-ES" sz="1800" baseline="0" dirty="0" smtClean="0"/>
                        <a:t> boca que funciona</a:t>
                      </a:r>
                      <a:endParaRPr lang="es-ES" sz="1800" dirty="0" smtClean="0"/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Apariencia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Comodidad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79512" y="6165304"/>
            <a:ext cx="835292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nl-NL" sz="1050" dirty="0" smtClean="0"/>
              <a:t>Dominique Niesten, Krista van Mourik, Wil van der Sanden.</a:t>
            </a:r>
            <a:r>
              <a:rPr lang="en-US" sz="1050" dirty="0" smtClean="0"/>
              <a:t> The impact of having natural teeth on the </a:t>
            </a:r>
            <a:r>
              <a:rPr lang="en-US" sz="1050" dirty="0" err="1" smtClean="0"/>
              <a:t>QoL</a:t>
            </a:r>
            <a:r>
              <a:rPr lang="en-US" sz="1050" dirty="0" smtClean="0"/>
              <a:t> of frail </a:t>
            </a:r>
            <a:r>
              <a:rPr lang="en-US" sz="1050" dirty="0" err="1" smtClean="0"/>
              <a:t>dentulous</a:t>
            </a:r>
            <a:r>
              <a:rPr lang="en-US" sz="1050" dirty="0" smtClean="0"/>
              <a:t> older people. A qualitative study. BMC Public Health. 2012; 12: 839. Published online 2012 Oct 2. </a:t>
            </a:r>
            <a:r>
              <a:rPr lang="en-US" sz="1050" dirty="0" err="1" smtClean="0"/>
              <a:t>doi</a:t>
            </a:r>
            <a:r>
              <a:rPr lang="en-US" sz="1050" dirty="0" smtClean="0"/>
              <a:t>:  10.1186/1471-2458-12-839</a:t>
            </a:r>
          </a:p>
          <a:p>
            <a:pPr>
              <a:buNone/>
            </a:pPr>
            <a:endParaRPr lang="en-US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Resultados</a:t>
            </a:r>
            <a:endParaRPr lang="es-ES" sz="3600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179512" y="1628800"/>
          <a:ext cx="7920880" cy="3420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694906">
                <a:tc>
                  <a:txBody>
                    <a:bodyPr/>
                    <a:lstStyle/>
                    <a:p>
                      <a:r>
                        <a:rPr lang="es-ES" dirty="0" smtClean="0"/>
                        <a:t>Desventajas</a:t>
                      </a:r>
                      <a:endParaRPr lang="es-ES" dirty="0"/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Requieren mayor cuidado en la higiene por parte del portador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Es más abultada en la zona que recubre las raíces remanentes, ya que ahí no se produce reabsorción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Requiere mayor coordinación entre dentista y laboratorio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Es de mayor costo económico, debido a tratamientos previos y aditamentos que se puedan usar</a:t>
                      </a:r>
                    </a:p>
                  </a:txBody>
                  <a:tcPr/>
                </a:tc>
              </a:tr>
              <a:tr h="402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Deben ser cuidadosamente planeadas, porque suelen recibir más carga que las próstesis completas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79512" y="5805264"/>
            <a:ext cx="83529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nl-NL" sz="1000" dirty="0" smtClean="0"/>
              <a:t>Dominique Niesten, Krista van Mourik, Wil van der Sanden.</a:t>
            </a:r>
            <a:r>
              <a:rPr lang="en-US" sz="1000" dirty="0" smtClean="0"/>
              <a:t> The impact of having natural teeth on the </a:t>
            </a:r>
            <a:r>
              <a:rPr lang="en-US" sz="1000" dirty="0" err="1" smtClean="0"/>
              <a:t>QoL</a:t>
            </a:r>
            <a:r>
              <a:rPr lang="en-US" sz="1000" dirty="0" smtClean="0"/>
              <a:t> of frail </a:t>
            </a:r>
            <a:r>
              <a:rPr lang="en-US" sz="1000" dirty="0" err="1" smtClean="0"/>
              <a:t>dentulous</a:t>
            </a:r>
            <a:r>
              <a:rPr lang="en-US" sz="1000" dirty="0" smtClean="0"/>
              <a:t> older people. A qualitative study. BMC Public Health. 2012; 12: 839. Published online 2012 Oct 2. </a:t>
            </a:r>
            <a:r>
              <a:rPr lang="en-US" sz="1000" dirty="0" err="1" smtClean="0"/>
              <a:t>doi</a:t>
            </a:r>
            <a:r>
              <a:rPr lang="en-US" sz="1000" dirty="0" smtClean="0"/>
              <a:t>:  10.1186/1471-2458-12-839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G L </a:t>
            </a:r>
            <a:r>
              <a:rPr lang="en-US" sz="1000" dirty="0" err="1" smtClean="0"/>
              <a:t>García</a:t>
            </a:r>
            <a:r>
              <a:rPr lang="en-US" sz="1000" dirty="0" smtClean="0"/>
              <a:t> del Prado, D M </a:t>
            </a:r>
            <a:r>
              <a:rPr lang="en-US" sz="1000" dirty="0" err="1" smtClean="0"/>
              <a:t>González</a:t>
            </a:r>
            <a:r>
              <a:rPr lang="en-US" sz="1000" dirty="0" smtClean="0"/>
              <a:t>, M E </a:t>
            </a:r>
            <a:r>
              <a:rPr lang="en-US" sz="1000" dirty="0" err="1" smtClean="0"/>
              <a:t>Gutiérrez</a:t>
            </a:r>
            <a:r>
              <a:rPr lang="en-US" sz="1000" dirty="0" smtClean="0"/>
              <a:t> </a:t>
            </a:r>
            <a:r>
              <a:rPr lang="en-US" sz="1000" dirty="0" err="1" smtClean="0"/>
              <a:t>Hernández</a:t>
            </a:r>
            <a:r>
              <a:rPr lang="en-US" sz="1000" dirty="0" smtClean="0"/>
              <a:t>, O A </a:t>
            </a:r>
            <a:r>
              <a:rPr lang="en-US" sz="1000" dirty="0" err="1" smtClean="0"/>
              <a:t>Tabares</a:t>
            </a:r>
            <a:r>
              <a:rPr lang="en-US" sz="1000" dirty="0" smtClean="0"/>
              <a:t>, M Q Castillo. </a:t>
            </a:r>
            <a:r>
              <a:rPr lang="es-ES" sz="1000" dirty="0" smtClean="0"/>
              <a:t>La </a:t>
            </a:r>
            <a:r>
              <a:rPr lang="es-ES" sz="1000" dirty="0" err="1" smtClean="0"/>
              <a:t>sobredentadura</a:t>
            </a:r>
            <a:r>
              <a:rPr lang="es-ES" sz="1000" dirty="0" smtClean="0"/>
              <a:t>, una opción válida en Estomatología. </a:t>
            </a:r>
            <a:r>
              <a:rPr lang="es-ES" sz="1000" dirty="0" err="1" smtClean="0"/>
              <a:t>Rev</a:t>
            </a:r>
            <a:r>
              <a:rPr lang="es-ES" sz="1000" dirty="0" smtClean="0"/>
              <a:t> Cubana </a:t>
            </a:r>
            <a:r>
              <a:rPr lang="es-ES" sz="1000" dirty="0" err="1" smtClean="0"/>
              <a:t>Estomatol</a:t>
            </a:r>
            <a:r>
              <a:rPr lang="es-ES" sz="1000" dirty="0" smtClean="0"/>
              <a:t> 2003;40(3)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Resultados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873752"/>
          </a:xfrm>
        </p:spPr>
        <p:txBody>
          <a:bodyPr/>
          <a:lstStyle/>
          <a:p>
            <a:r>
              <a:rPr lang="es-ES" dirty="0" smtClean="0"/>
              <a:t>Periodontitis </a:t>
            </a:r>
            <a:r>
              <a:rPr lang="es-ES" dirty="0" smtClean="0"/>
              <a:t>y </a:t>
            </a:r>
            <a:r>
              <a:rPr lang="es-ES" dirty="0" err="1" smtClean="0"/>
              <a:t>periimplantitis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1340768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1"/>
                </a:solidFill>
              </a:rPr>
              <a:t>Implante o diente</a:t>
            </a:r>
            <a:endParaRPr lang="es-ES" sz="24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doramas\Desktop\copia de seguridad\Documents\ODONTOLOGÍA\4\prótesis II\trabajo\imagenes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48880"/>
            <a:ext cx="4097379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doramas\Desktop\copia de seguridad\Documents\ODONTOLOGÍA\4\prótesis II\trabajo\imagenes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780928"/>
            <a:ext cx="3384376" cy="2586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Rectángulo"/>
          <p:cNvSpPr/>
          <p:nvPr/>
        </p:nvSpPr>
        <p:spPr>
          <a:xfrm>
            <a:off x="179512" y="5373216"/>
            <a:ext cx="86044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1000" dirty="0" smtClean="0"/>
              <a:t>S.M. </a:t>
            </a:r>
            <a:r>
              <a:rPr lang="es-ES" sz="1000" dirty="0" err="1" smtClean="0"/>
              <a:t>Dabdoub</a:t>
            </a:r>
            <a:r>
              <a:rPr lang="es-ES" sz="1000" dirty="0" smtClean="0"/>
              <a:t>, A.A. </a:t>
            </a:r>
            <a:r>
              <a:rPr lang="es-ES" sz="1000" dirty="0" err="1" smtClean="0"/>
              <a:t>Tsigarida</a:t>
            </a:r>
            <a:r>
              <a:rPr lang="es-ES" sz="1000" dirty="0" smtClean="0"/>
              <a:t>, P.S. </a:t>
            </a:r>
            <a:r>
              <a:rPr lang="es-ES" sz="1000" dirty="0" err="1" smtClean="0"/>
              <a:t>Kumar</a:t>
            </a:r>
            <a:r>
              <a:rPr lang="es-ES" sz="1000" dirty="0" smtClean="0"/>
              <a:t>. </a:t>
            </a:r>
            <a:r>
              <a:rPr lang="en-US" sz="1000" dirty="0" smtClean="0"/>
              <a:t>Patient-specific Analysis of Periodontal and </a:t>
            </a:r>
            <a:r>
              <a:rPr lang="en-US" sz="1000" dirty="0" err="1" smtClean="0"/>
              <a:t>Peri</a:t>
            </a:r>
            <a:r>
              <a:rPr lang="en-US" sz="1000" dirty="0" smtClean="0"/>
              <a:t>-implant </a:t>
            </a:r>
            <a:r>
              <a:rPr lang="en-US" sz="1000" dirty="0" err="1" smtClean="0"/>
              <a:t>Microbiomes</a:t>
            </a:r>
            <a:r>
              <a:rPr lang="en-US" sz="1000" dirty="0" smtClean="0"/>
              <a:t>. </a:t>
            </a:r>
            <a:r>
              <a:rPr lang="fr-FR" sz="1000" dirty="0" smtClean="0"/>
              <a:t>J Dent </a:t>
            </a:r>
            <a:r>
              <a:rPr lang="fr-FR" sz="1000" dirty="0" err="1" smtClean="0"/>
              <a:t>Res</a:t>
            </a:r>
            <a:r>
              <a:rPr lang="fr-FR" sz="1000" dirty="0" smtClean="0"/>
              <a:t>. 2013 </a:t>
            </a:r>
            <a:r>
              <a:rPr lang="fr-FR" sz="1000" dirty="0" err="1" smtClean="0"/>
              <a:t>Dec</a:t>
            </a:r>
            <a:r>
              <a:rPr lang="fr-FR" sz="1000" dirty="0" smtClean="0"/>
              <a:t>; 92(12 </a:t>
            </a:r>
            <a:r>
              <a:rPr lang="fr-FR" sz="1000" dirty="0" err="1" smtClean="0"/>
              <a:t>Suppl</a:t>
            </a:r>
            <a:r>
              <a:rPr lang="fr-FR" sz="1000" dirty="0" smtClean="0"/>
              <a:t>): 168S–175S. </a:t>
            </a:r>
            <a:r>
              <a:rPr lang="fr-FR" sz="1000" dirty="0" err="1" smtClean="0"/>
              <a:t>doi</a:t>
            </a:r>
            <a:r>
              <a:rPr lang="fr-FR" sz="1000" dirty="0" smtClean="0"/>
              <a:t>:  10.1177/0022034513504950.</a:t>
            </a:r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r>
              <a:rPr lang="en-US" sz="1000" dirty="0" err="1" smtClean="0"/>
              <a:t>Setzer</a:t>
            </a:r>
            <a:r>
              <a:rPr lang="en-US" sz="1000" dirty="0" smtClean="0"/>
              <a:t> FC, Kim S. Comparison of long-term survival of implants and </a:t>
            </a:r>
            <a:r>
              <a:rPr lang="en-US" sz="1000" dirty="0" err="1" smtClean="0"/>
              <a:t>endodontically</a:t>
            </a:r>
            <a:r>
              <a:rPr lang="en-US" sz="1000" dirty="0" smtClean="0"/>
              <a:t> treated teeth. J Dent Res. 2014 Jan;93(1):19-26. </a:t>
            </a:r>
            <a:r>
              <a:rPr lang="en-US" sz="1000" dirty="0" err="1" smtClean="0"/>
              <a:t>doi</a:t>
            </a:r>
            <a:r>
              <a:rPr lang="en-US" sz="1000" dirty="0" smtClean="0"/>
              <a:t>: 10.1177/0022034513504782. </a:t>
            </a:r>
            <a:r>
              <a:rPr lang="en-US" sz="1000" dirty="0" err="1" smtClean="0"/>
              <a:t>Epub</a:t>
            </a:r>
            <a:r>
              <a:rPr lang="en-US" sz="1000" dirty="0" smtClean="0"/>
              <a:t> 2013 Sep 24.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John V, Chen S, </a:t>
            </a:r>
            <a:r>
              <a:rPr lang="en-US" sz="1000" dirty="0" err="1" smtClean="0"/>
              <a:t>Parashos</a:t>
            </a:r>
            <a:r>
              <a:rPr lang="en-US" sz="1000" dirty="0" smtClean="0"/>
              <a:t> P. Implant or the natural tooth--a contemporary treatment planning dilemma? </a:t>
            </a:r>
            <a:r>
              <a:rPr lang="en-US" sz="1000" dirty="0" err="1" smtClean="0"/>
              <a:t>Aust</a:t>
            </a:r>
            <a:r>
              <a:rPr lang="en-US" sz="1000" dirty="0" smtClean="0"/>
              <a:t> Dent J. 2007 Mar;52(1 </a:t>
            </a:r>
            <a:r>
              <a:rPr lang="en-US" sz="1000" dirty="0" err="1" smtClean="0"/>
              <a:t>Suppl</a:t>
            </a:r>
            <a:r>
              <a:rPr lang="en-US" sz="1000" dirty="0" smtClean="0"/>
              <a:t>):S138-50.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Resultados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873752"/>
          </a:xfrm>
        </p:spPr>
        <p:txBody>
          <a:bodyPr/>
          <a:lstStyle/>
          <a:p>
            <a:r>
              <a:rPr lang="es-ES" dirty="0" smtClean="0"/>
              <a:t>Implante o diente </a:t>
            </a:r>
            <a:r>
              <a:rPr lang="es-ES" dirty="0" err="1" smtClean="0"/>
              <a:t>endodonciado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1340768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1"/>
                </a:solidFill>
              </a:rPr>
              <a:t>Implante o diente</a:t>
            </a:r>
            <a:endParaRPr lang="es-ES" sz="2400" dirty="0">
              <a:solidFill>
                <a:schemeClr val="accent1"/>
              </a:solidFill>
            </a:endParaRPr>
          </a:p>
        </p:txBody>
      </p:sp>
      <p:pic>
        <p:nvPicPr>
          <p:cNvPr id="2052" name="Picture 4" descr="C:\Users\doramas\Desktop\copia de seguridad\Documents\ODONTOLOGÍA\4\prótesis II\trabajo\imagenes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564904"/>
            <a:ext cx="4483100" cy="2730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doramas\Desktop\copia de seguridad\Documents\ODONTOLOGÍA\4\prótesis II\trabajo\imagenes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348880"/>
            <a:ext cx="3182497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Rectángulo"/>
          <p:cNvSpPr/>
          <p:nvPr/>
        </p:nvSpPr>
        <p:spPr>
          <a:xfrm>
            <a:off x="179512" y="5373216"/>
            <a:ext cx="86044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1000" dirty="0" smtClean="0"/>
              <a:t>S.M. </a:t>
            </a:r>
            <a:r>
              <a:rPr lang="es-ES" sz="1000" dirty="0" err="1" smtClean="0"/>
              <a:t>Dabdoub</a:t>
            </a:r>
            <a:r>
              <a:rPr lang="es-ES" sz="1000" dirty="0" smtClean="0"/>
              <a:t>, A.A. </a:t>
            </a:r>
            <a:r>
              <a:rPr lang="es-ES" sz="1000" dirty="0" err="1" smtClean="0"/>
              <a:t>Tsigarida</a:t>
            </a:r>
            <a:r>
              <a:rPr lang="es-ES" sz="1000" dirty="0" smtClean="0"/>
              <a:t>, P.S. </a:t>
            </a:r>
            <a:r>
              <a:rPr lang="es-ES" sz="1000" dirty="0" err="1" smtClean="0"/>
              <a:t>Kumar</a:t>
            </a:r>
            <a:r>
              <a:rPr lang="es-ES" sz="1000" dirty="0" smtClean="0"/>
              <a:t>. </a:t>
            </a:r>
            <a:r>
              <a:rPr lang="en-US" sz="1000" dirty="0" smtClean="0"/>
              <a:t>Patient-specific Analysis of Periodontal and </a:t>
            </a:r>
            <a:r>
              <a:rPr lang="en-US" sz="1000" dirty="0" err="1" smtClean="0"/>
              <a:t>Peri</a:t>
            </a:r>
            <a:r>
              <a:rPr lang="en-US" sz="1000" dirty="0" smtClean="0"/>
              <a:t>-implant </a:t>
            </a:r>
            <a:r>
              <a:rPr lang="en-US" sz="1000" dirty="0" err="1" smtClean="0"/>
              <a:t>Microbiomes</a:t>
            </a:r>
            <a:r>
              <a:rPr lang="en-US" sz="1000" dirty="0" smtClean="0"/>
              <a:t>. </a:t>
            </a:r>
            <a:r>
              <a:rPr lang="fr-FR" sz="1000" dirty="0" smtClean="0"/>
              <a:t>J Dent </a:t>
            </a:r>
            <a:r>
              <a:rPr lang="fr-FR" sz="1000" dirty="0" err="1" smtClean="0"/>
              <a:t>Res</a:t>
            </a:r>
            <a:r>
              <a:rPr lang="fr-FR" sz="1000" dirty="0" smtClean="0"/>
              <a:t>. 2013 </a:t>
            </a:r>
            <a:r>
              <a:rPr lang="fr-FR" sz="1000" dirty="0" err="1" smtClean="0"/>
              <a:t>Dec</a:t>
            </a:r>
            <a:r>
              <a:rPr lang="fr-FR" sz="1000" dirty="0" smtClean="0"/>
              <a:t>; 92(12 </a:t>
            </a:r>
            <a:r>
              <a:rPr lang="fr-FR" sz="1000" dirty="0" err="1" smtClean="0"/>
              <a:t>Suppl</a:t>
            </a:r>
            <a:r>
              <a:rPr lang="fr-FR" sz="1000" dirty="0" smtClean="0"/>
              <a:t>): 168S–175S. </a:t>
            </a:r>
            <a:r>
              <a:rPr lang="fr-FR" sz="1000" dirty="0" err="1" smtClean="0"/>
              <a:t>doi</a:t>
            </a:r>
            <a:r>
              <a:rPr lang="fr-FR" sz="1000" dirty="0" smtClean="0"/>
              <a:t>:  10.1177/0022034513504950.</a:t>
            </a:r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r>
              <a:rPr lang="en-US" sz="1000" dirty="0" err="1" smtClean="0"/>
              <a:t>Setzer</a:t>
            </a:r>
            <a:r>
              <a:rPr lang="en-US" sz="1000" dirty="0" smtClean="0"/>
              <a:t> FC, Kim S. Comparison of long-term survival of implants and </a:t>
            </a:r>
            <a:r>
              <a:rPr lang="en-US" sz="1000" dirty="0" err="1" smtClean="0"/>
              <a:t>endodontically</a:t>
            </a:r>
            <a:r>
              <a:rPr lang="en-US" sz="1000" dirty="0" smtClean="0"/>
              <a:t> treated teeth. J Dent Res. 2014 Jan;93(1):19-26. </a:t>
            </a:r>
            <a:r>
              <a:rPr lang="en-US" sz="1000" dirty="0" err="1" smtClean="0"/>
              <a:t>doi</a:t>
            </a:r>
            <a:r>
              <a:rPr lang="en-US" sz="1000" dirty="0" smtClean="0"/>
              <a:t>: 10.1177/0022034513504782. </a:t>
            </a:r>
            <a:r>
              <a:rPr lang="en-US" sz="1000" dirty="0" err="1" smtClean="0"/>
              <a:t>Epub</a:t>
            </a:r>
            <a:r>
              <a:rPr lang="en-US" sz="1000" dirty="0" smtClean="0"/>
              <a:t> 2013 Sep 24.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John V, Chen S, </a:t>
            </a:r>
            <a:r>
              <a:rPr lang="en-US" sz="1000" dirty="0" err="1" smtClean="0"/>
              <a:t>Parashos</a:t>
            </a:r>
            <a:r>
              <a:rPr lang="en-US" sz="1000" dirty="0" smtClean="0"/>
              <a:t> P. Implant or the natural tooth--a contemporary treatment planning dilemma? </a:t>
            </a:r>
            <a:r>
              <a:rPr lang="en-US" sz="1000" dirty="0" err="1" smtClean="0"/>
              <a:t>Aust</a:t>
            </a:r>
            <a:r>
              <a:rPr lang="en-US" sz="1000" dirty="0" smtClean="0"/>
              <a:t> Dent J. 2007 Mar;52(1 </a:t>
            </a:r>
            <a:r>
              <a:rPr lang="en-US" sz="1000" dirty="0" err="1" smtClean="0"/>
              <a:t>Suppl</a:t>
            </a:r>
            <a:r>
              <a:rPr lang="en-US" sz="1000" dirty="0" smtClean="0"/>
              <a:t>):S138-50.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Discusión</a:t>
            </a:r>
            <a:endParaRPr lang="es-ES" sz="3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Discusión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r>
              <a:rPr lang="es-ES" sz="2200" dirty="0" smtClean="0"/>
              <a:t>Cuando los dientes remanentes son pilares dudosos para la realización de prótesis parcial removible</a:t>
            </a:r>
          </a:p>
          <a:p>
            <a:r>
              <a:rPr lang="es-ES" sz="2200" dirty="0" smtClean="0"/>
              <a:t>En pacientes que se prevé que tendrán problemas con una prótesis completa</a:t>
            </a:r>
          </a:p>
          <a:p>
            <a:r>
              <a:rPr lang="es-ES" sz="2200" dirty="0" smtClean="0"/>
              <a:t>En casos en los que presente una arcada casi edéntula y la antagonista presente todos los dientes o una </a:t>
            </a:r>
            <a:r>
              <a:rPr lang="es-ES" sz="2200" dirty="0" err="1" smtClean="0"/>
              <a:t>edentación</a:t>
            </a:r>
            <a:r>
              <a:rPr lang="es-ES" sz="2200" dirty="0" smtClean="0"/>
              <a:t> parcial.</a:t>
            </a:r>
          </a:p>
          <a:p>
            <a:r>
              <a:rPr lang="es-ES" sz="2200" dirty="0" smtClean="0"/>
              <a:t>Cuando el paciente es adecuado para prótesis total y queda algún diente que se puede aprovechar</a:t>
            </a:r>
          </a:p>
          <a:p>
            <a:r>
              <a:rPr lang="es-ES" sz="2200" dirty="0" smtClean="0"/>
              <a:t>En situaciones de extremo desgaste dentario</a:t>
            </a:r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2" y="1412777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1"/>
                </a:solidFill>
              </a:rPr>
              <a:t>Cuando se puede recurrir a ellas</a:t>
            </a:r>
            <a:endParaRPr lang="es-ES" sz="2400" dirty="0">
              <a:solidFill>
                <a:schemeClr val="accent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5805264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err="1" smtClean="0"/>
              <a:t>Fernandez-Estevan</a:t>
            </a:r>
            <a:r>
              <a:rPr lang="es-ES" sz="1000" dirty="0" smtClean="0"/>
              <a:t> L, Selva-</a:t>
            </a:r>
            <a:r>
              <a:rPr lang="es-ES" sz="1000" dirty="0" err="1" smtClean="0"/>
              <a:t>Otaolaurruchi</a:t>
            </a:r>
            <a:r>
              <a:rPr lang="es-ES" sz="1000" dirty="0" smtClean="0"/>
              <a:t> EJ, Montero J, Sola-Ruiz F. </a:t>
            </a:r>
            <a:r>
              <a:rPr lang="en-US" sz="1000" dirty="0" smtClean="0"/>
              <a:t>Oral health-related quality of life of implant-supported </a:t>
            </a:r>
            <a:r>
              <a:rPr lang="en-US" sz="1000" dirty="0" err="1" smtClean="0"/>
              <a:t>overdentures</a:t>
            </a:r>
            <a:r>
              <a:rPr lang="en-US" sz="1000" dirty="0" smtClean="0"/>
              <a:t> versus conventional complete prostheses: Retrospective study of a cohort of edentulous patients.</a:t>
            </a:r>
            <a:r>
              <a:rPr lang="pt-BR" sz="1000" dirty="0" smtClean="0"/>
              <a:t> </a:t>
            </a:r>
            <a:r>
              <a:rPr lang="pt-BR" sz="1000" dirty="0" err="1" smtClean="0"/>
              <a:t>Med</a:t>
            </a:r>
            <a:r>
              <a:rPr lang="pt-BR" sz="1000" dirty="0" smtClean="0"/>
              <a:t> Oral </a:t>
            </a:r>
            <a:r>
              <a:rPr lang="pt-BR" sz="1000" dirty="0" err="1" smtClean="0"/>
              <a:t>Patol</a:t>
            </a:r>
            <a:r>
              <a:rPr lang="pt-BR" sz="1000" dirty="0" smtClean="0"/>
              <a:t> Oral </a:t>
            </a:r>
            <a:r>
              <a:rPr lang="pt-BR" sz="1000" dirty="0" err="1" smtClean="0"/>
              <a:t>Cir</a:t>
            </a:r>
            <a:r>
              <a:rPr lang="pt-BR" sz="1000" dirty="0" smtClean="0"/>
              <a:t> Bucal. 2015 Jul 1;20(4):e450-8.</a:t>
            </a:r>
            <a:r>
              <a:rPr lang="es-ES" sz="1000" dirty="0" smtClean="0"/>
              <a:t> </a:t>
            </a:r>
          </a:p>
          <a:p>
            <a:endParaRPr lang="es-ES" sz="1000" dirty="0" smtClean="0"/>
          </a:p>
          <a:p>
            <a:r>
              <a:rPr lang="es-ES" sz="1000" dirty="0" smtClean="0"/>
              <a:t>E </a:t>
            </a:r>
            <a:r>
              <a:rPr lang="es-ES" sz="1000" dirty="0" err="1" smtClean="0"/>
              <a:t>Mallat</a:t>
            </a:r>
            <a:r>
              <a:rPr lang="es-ES" sz="1000" dirty="0" smtClean="0"/>
              <a:t> </a:t>
            </a:r>
            <a:r>
              <a:rPr lang="es-ES" sz="1000" dirty="0" err="1" smtClean="0"/>
              <a:t>Desplats</a:t>
            </a:r>
            <a:r>
              <a:rPr lang="es-ES" sz="1000" dirty="0" smtClean="0"/>
              <a:t>, E </a:t>
            </a:r>
            <a:r>
              <a:rPr lang="es-ES" sz="1000" dirty="0" err="1" smtClean="0"/>
              <a:t>Mallat</a:t>
            </a:r>
            <a:r>
              <a:rPr lang="es-ES" sz="1000" dirty="0" smtClean="0"/>
              <a:t> </a:t>
            </a:r>
            <a:r>
              <a:rPr lang="es-ES" sz="1000" dirty="0" err="1" smtClean="0"/>
              <a:t>Callís</a:t>
            </a:r>
            <a:r>
              <a:rPr lang="es-ES" sz="1000" dirty="0" smtClean="0"/>
              <a:t>. Prótesis parcial removible y </a:t>
            </a:r>
            <a:r>
              <a:rPr lang="es-ES" sz="1000" dirty="0" err="1" smtClean="0"/>
              <a:t>sobredentaduras</a:t>
            </a:r>
            <a:r>
              <a:rPr lang="es-ES" sz="1000" dirty="0" smtClean="0"/>
              <a:t>. 2004 </a:t>
            </a:r>
            <a:r>
              <a:rPr lang="es-ES" sz="1000" dirty="0" err="1" smtClean="0"/>
              <a:t>Elsevier</a:t>
            </a:r>
            <a:r>
              <a:rPr lang="es-ES" sz="1000" dirty="0" smtClean="0"/>
              <a:t> España S.A.</a:t>
            </a:r>
          </a:p>
          <a:p>
            <a:pPr>
              <a:buNone/>
            </a:pPr>
            <a:endParaRPr lang="pt-BR" sz="1000" dirty="0" smtClean="0"/>
          </a:p>
          <a:p>
            <a:pPr>
              <a:buNone/>
            </a:pPr>
            <a:endParaRPr lang="pt-BR" sz="1000" dirty="0" smtClean="0"/>
          </a:p>
          <a:p>
            <a:pPr>
              <a:buNone/>
            </a:pPr>
            <a:endParaRPr lang="pt-BR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Discusión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r>
              <a:rPr lang="es-ES" sz="2200" dirty="0" smtClean="0"/>
              <a:t>Como alternativa a la prótesis fija </a:t>
            </a:r>
            <a:r>
              <a:rPr lang="es-ES" sz="2200" dirty="0" err="1" smtClean="0"/>
              <a:t>implantosoportada</a:t>
            </a:r>
            <a:r>
              <a:rPr lang="es-ES" sz="2200" dirty="0" smtClean="0"/>
              <a:t> por motivos económicos</a:t>
            </a:r>
          </a:p>
          <a:p>
            <a:r>
              <a:rPr lang="es-ES" sz="2200" dirty="0" smtClean="0"/>
              <a:t>En caso de defectos maxilofaciales, congénitos o adquiridos, que afectan al paladar o suelo de la boca</a:t>
            </a:r>
          </a:p>
          <a:p>
            <a:r>
              <a:rPr lang="es-ES" sz="2200" dirty="0" smtClean="0"/>
              <a:t>Alteraciones congénitas que conlleven la presencia de un número reducido de dientes permanentes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2" y="1412777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1"/>
                </a:solidFill>
              </a:rPr>
              <a:t>Cuando se puede recurrir a ellas</a:t>
            </a:r>
            <a:endParaRPr lang="es-ES" sz="2400" dirty="0">
              <a:solidFill>
                <a:schemeClr val="accent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5805264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err="1" smtClean="0"/>
              <a:t>Fernandez-Estevan</a:t>
            </a:r>
            <a:r>
              <a:rPr lang="es-ES" sz="1000" dirty="0" smtClean="0"/>
              <a:t> L, Selva-</a:t>
            </a:r>
            <a:r>
              <a:rPr lang="es-ES" sz="1000" dirty="0" err="1" smtClean="0"/>
              <a:t>Otaolaurruchi</a:t>
            </a:r>
            <a:r>
              <a:rPr lang="es-ES" sz="1000" dirty="0" smtClean="0"/>
              <a:t> EJ, Montero J, Sola-Ruiz F. </a:t>
            </a:r>
            <a:r>
              <a:rPr lang="en-US" sz="1000" dirty="0" smtClean="0"/>
              <a:t>Oral health-related quality of life of implant-supported </a:t>
            </a:r>
            <a:r>
              <a:rPr lang="en-US" sz="1000" dirty="0" err="1" smtClean="0"/>
              <a:t>overdentures</a:t>
            </a:r>
            <a:r>
              <a:rPr lang="en-US" sz="1000" dirty="0" smtClean="0"/>
              <a:t> versus conventional complete prostheses: Retrospective study of a cohort of edentulous patients.</a:t>
            </a:r>
            <a:r>
              <a:rPr lang="pt-BR" sz="1000" dirty="0" smtClean="0"/>
              <a:t> </a:t>
            </a:r>
            <a:r>
              <a:rPr lang="pt-BR" sz="1000" dirty="0" err="1" smtClean="0"/>
              <a:t>Med</a:t>
            </a:r>
            <a:r>
              <a:rPr lang="pt-BR" sz="1000" dirty="0" smtClean="0"/>
              <a:t> Oral </a:t>
            </a:r>
            <a:r>
              <a:rPr lang="pt-BR" sz="1000" dirty="0" err="1" smtClean="0"/>
              <a:t>Patol</a:t>
            </a:r>
            <a:r>
              <a:rPr lang="pt-BR" sz="1000" dirty="0" smtClean="0"/>
              <a:t> Oral </a:t>
            </a:r>
            <a:r>
              <a:rPr lang="pt-BR" sz="1000" dirty="0" err="1" smtClean="0"/>
              <a:t>Cir</a:t>
            </a:r>
            <a:r>
              <a:rPr lang="pt-BR" sz="1000" dirty="0" smtClean="0"/>
              <a:t> Bucal. 2015 Jul 1;20(4):e450-8.</a:t>
            </a:r>
            <a:r>
              <a:rPr lang="es-ES" sz="1000" dirty="0" smtClean="0"/>
              <a:t> </a:t>
            </a:r>
          </a:p>
          <a:p>
            <a:endParaRPr lang="es-ES" sz="1000" dirty="0" smtClean="0"/>
          </a:p>
          <a:p>
            <a:r>
              <a:rPr lang="es-ES" sz="1000" dirty="0" smtClean="0"/>
              <a:t>E </a:t>
            </a:r>
            <a:r>
              <a:rPr lang="es-ES" sz="1000" dirty="0" err="1" smtClean="0"/>
              <a:t>Mallat</a:t>
            </a:r>
            <a:r>
              <a:rPr lang="es-ES" sz="1000" dirty="0" smtClean="0"/>
              <a:t> </a:t>
            </a:r>
            <a:r>
              <a:rPr lang="es-ES" sz="1000" dirty="0" err="1" smtClean="0"/>
              <a:t>Desplats</a:t>
            </a:r>
            <a:r>
              <a:rPr lang="es-ES" sz="1000" dirty="0" smtClean="0"/>
              <a:t>, E </a:t>
            </a:r>
            <a:r>
              <a:rPr lang="es-ES" sz="1000" dirty="0" err="1" smtClean="0"/>
              <a:t>Mallat</a:t>
            </a:r>
            <a:r>
              <a:rPr lang="es-ES" sz="1000" dirty="0" smtClean="0"/>
              <a:t> </a:t>
            </a:r>
            <a:r>
              <a:rPr lang="es-ES" sz="1000" dirty="0" err="1" smtClean="0"/>
              <a:t>Callís</a:t>
            </a:r>
            <a:r>
              <a:rPr lang="es-ES" sz="1000" dirty="0" smtClean="0"/>
              <a:t>. Prótesis parcial removible y </a:t>
            </a:r>
            <a:r>
              <a:rPr lang="es-ES" sz="1000" dirty="0" err="1" smtClean="0"/>
              <a:t>sobredentaduras</a:t>
            </a:r>
            <a:r>
              <a:rPr lang="es-ES" sz="1000" dirty="0" smtClean="0"/>
              <a:t>. 2004 </a:t>
            </a:r>
            <a:r>
              <a:rPr lang="es-ES" sz="1000" dirty="0" err="1" smtClean="0"/>
              <a:t>Elsevier</a:t>
            </a:r>
            <a:r>
              <a:rPr lang="es-ES" sz="1000" dirty="0" smtClean="0"/>
              <a:t> España S.A.</a:t>
            </a:r>
          </a:p>
          <a:p>
            <a:pPr>
              <a:buNone/>
            </a:pPr>
            <a:endParaRPr lang="pt-BR" sz="1000" dirty="0" smtClean="0"/>
          </a:p>
          <a:p>
            <a:pPr>
              <a:buNone/>
            </a:pPr>
            <a:endParaRPr lang="pt-BR" sz="1000" dirty="0" smtClean="0"/>
          </a:p>
          <a:p>
            <a:pPr>
              <a:buNone/>
            </a:pPr>
            <a:endParaRPr lang="pt-BR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Índice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Introducción</a:t>
            </a:r>
          </a:p>
          <a:p>
            <a:endParaRPr lang="es-ES" dirty="0" smtClean="0"/>
          </a:p>
          <a:p>
            <a:r>
              <a:rPr lang="es-ES" dirty="0" smtClean="0"/>
              <a:t>Objetivos</a:t>
            </a:r>
          </a:p>
          <a:p>
            <a:endParaRPr lang="es-ES" dirty="0" smtClean="0"/>
          </a:p>
          <a:p>
            <a:r>
              <a:rPr lang="es-ES" dirty="0" smtClean="0"/>
              <a:t>Metodología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Resultados</a:t>
            </a:r>
          </a:p>
          <a:p>
            <a:endParaRPr lang="es-ES" dirty="0" smtClean="0"/>
          </a:p>
          <a:p>
            <a:r>
              <a:rPr lang="es-ES" dirty="0" smtClean="0"/>
              <a:t>Discusión</a:t>
            </a:r>
          </a:p>
          <a:p>
            <a:endParaRPr lang="es-ES" dirty="0" smtClean="0"/>
          </a:p>
          <a:p>
            <a:r>
              <a:rPr lang="es-ES" dirty="0" smtClean="0"/>
              <a:t>Conclusión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Discusión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r>
              <a:rPr lang="es-ES" sz="2200" dirty="0" smtClean="0"/>
              <a:t>Cuando los dientes pilares no cumplan los requisitos periodontales, </a:t>
            </a:r>
            <a:r>
              <a:rPr lang="es-ES" sz="2200" dirty="0" err="1" smtClean="0"/>
              <a:t>endodónticos</a:t>
            </a:r>
            <a:r>
              <a:rPr lang="es-ES" sz="2200" dirty="0" smtClean="0"/>
              <a:t>, de número y localización, de forma de la raíz, de distancia entre los pilares y de características del antagonista</a:t>
            </a:r>
          </a:p>
          <a:p>
            <a:endParaRPr lang="es-ES" sz="2200" dirty="0" smtClean="0"/>
          </a:p>
          <a:p>
            <a:r>
              <a:rPr lang="es-ES" sz="2200" dirty="0" smtClean="0"/>
              <a:t>Cuando el espacio </a:t>
            </a:r>
            <a:r>
              <a:rPr lang="es-ES" sz="2200" dirty="0" err="1" smtClean="0"/>
              <a:t>interoclusal</a:t>
            </a:r>
            <a:r>
              <a:rPr lang="es-ES" sz="2200" dirty="0" smtClean="0"/>
              <a:t> sea reducido</a:t>
            </a:r>
          </a:p>
          <a:p>
            <a:endParaRPr lang="es-ES" sz="2200" dirty="0" smtClean="0"/>
          </a:p>
          <a:p>
            <a:r>
              <a:rPr lang="es-ES" sz="2200" dirty="0" smtClean="0"/>
              <a:t>Causa económica</a:t>
            </a:r>
          </a:p>
          <a:p>
            <a:endParaRPr lang="es-ES" sz="2200" dirty="0" smtClean="0"/>
          </a:p>
          <a:p>
            <a:r>
              <a:rPr lang="es-ES" sz="2200" dirty="0" smtClean="0"/>
              <a:t>Higiene deficiente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79512" y="1412777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1"/>
                </a:solidFill>
              </a:rPr>
              <a:t>Cuando no se recomiendan</a:t>
            </a:r>
            <a:endParaRPr lang="es-ES" sz="2400" dirty="0">
              <a:solidFill>
                <a:schemeClr val="accent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6150114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/>
              <a:t>E </a:t>
            </a:r>
            <a:r>
              <a:rPr lang="es-ES" sz="1000" dirty="0" err="1" smtClean="0"/>
              <a:t>Mallat</a:t>
            </a:r>
            <a:r>
              <a:rPr lang="es-ES" sz="1000" dirty="0" smtClean="0"/>
              <a:t> </a:t>
            </a:r>
            <a:r>
              <a:rPr lang="es-ES" sz="1000" dirty="0" err="1" smtClean="0"/>
              <a:t>Desplats</a:t>
            </a:r>
            <a:r>
              <a:rPr lang="es-ES" sz="1000" dirty="0" smtClean="0"/>
              <a:t>, E </a:t>
            </a:r>
            <a:r>
              <a:rPr lang="es-ES" sz="1000" dirty="0" err="1" smtClean="0"/>
              <a:t>Mallat</a:t>
            </a:r>
            <a:r>
              <a:rPr lang="es-ES" sz="1000" dirty="0" smtClean="0"/>
              <a:t> </a:t>
            </a:r>
            <a:r>
              <a:rPr lang="es-ES" sz="1000" dirty="0" err="1" smtClean="0"/>
              <a:t>Callís</a:t>
            </a:r>
            <a:r>
              <a:rPr lang="es-ES" sz="1000" dirty="0" smtClean="0"/>
              <a:t>. Prótesis parcial removible y </a:t>
            </a:r>
            <a:r>
              <a:rPr lang="es-ES" sz="1000" dirty="0" err="1" smtClean="0"/>
              <a:t>sobredentaduras</a:t>
            </a:r>
            <a:r>
              <a:rPr lang="es-ES" sz="1000" dirty="0" smtClean="0"/>
              <a:t>. 2004 </a:t>
            </a:r>
            <a:r>
              <a:rPr lang="es-ES" sz="1000" dirty="0" err="1" smtClean="0"/>
              <a:t>Elsevier</a:t>
            </a:r>
            <a:r>
              <a:rPr lang="es-ES" sz="1000" dirty="0" smtClean="0"/>
              <a:t> España S.A. </a:t>
            </a:r>
          </a:p>
          <a:p>
            <a:endParaRPr lang="es-ES" sz="1000" dirty="0" smtClean="0"/>
          </a:p>
          <a:p>
            <a:r>
              <a:rPr lang="es-ES" sz="1000" dirty="0" smtClean="0"/>
              <a:t>H.W </a:t>
            </a:r>
            <a:r>
              <a:rPr lang="es-ES" sz="1000" dirty="0" err="1" smtClean="0"/>
              <a:t>Preiskel</a:t>
            </a:r>
            <a:r>
              <a:rPr lang="es-ES" sz="1000" dirty="0" smtClean="0"/>
              <a:t>. </a:t>
            </a:r>
            <a:r>
              <a:rPr lang="es-ES" sz="1000" dirty="0" err="1" smtClean="0"/>
              <a:t>Facil</a:t>
            </a:r>
            <a:r>
              <a:rPr lang="es-ES" sz="1000" dirty="0" smtClean="0"/>
              <a:t> ejecución de </a:t>
            </a:r>
            <a:r>
              <a:rPr lang="es-ES" sz="1000" dirty="0" err="1" smtClean="0"/>
              <a:t>sobrdentaduras</a:t>
            </a:r>
            <a:r>
              <a:rPr lang="es-ES" sz="1000" dirty="0" smtClean="0"/>
              <a:t> soportadas por implantes y raíces. </a:t>
            </a:r>
            <a:r>
              <a:rPr lang="es-ES" sz="1000" dirty="0" err="1" smtClean="0"/>
              <a:t>Espaxs</a:t>
            </a:r>
            <a:r>
              <a:rPr lang="es-ES" sz="1000" dirty="0" smtClean="0"/>
              <a:t>, S.A 1998.</a:t>
            </a:r>
          </a:p>
          <a:p>
            <a:endParaRPr lang="es-E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Conclusión</a:t>
            </a:r>
            <a:endParaRPr lang="es-ES" sz="3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Conclusión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2200" dirty="0" smtClean="0"/>
          </a:p>
          <a:p>
            <a:pPr>
              <a:buNone/>
            </a:pPr>
            <a:r>
              <a:rPr lang="es-ES" sz="2200" dirty="0" smtClean="0"/>
              <a:t>	</a:t>
            </a:r>
            <a:r>
              <a:rPr lang="es-ES" sz="2200" dirty="0" smtClean="0"/>
              <a:t>	</a:t>
            </a:r>
            <a:r>
              <a:rPr lang="es-ES" sz="2200" dirty="0" smtClean="0"/>
              <a:t>Las </a:t>
            </a:r>
            <a:r>
              <a:rPr lang="es-ES" sz="2200" dirty="0" err="1" smtClean="0"/>
              <a:t>sobredentaduras</a:t>
            </a:r>
            <a:r>
              <a:rPr lang="es-ES" sz="2200" dirty="0" smtClean="0"/>
              <a:t> ofrecen una solución que mejora la calidad de vida de los pacientes con respecto a las prótesis completas. Además, ofrece una serie de ventajas como la conservación del hueso alveolar o el mantenimiento de la sensibilidad </a:t>
            </a:r>
            <a:r>
              <a:rPr lang="es-ES" sz="2200" dirty="0" err="1" smtClean="0"/>
              <a:t>propioceptiva</a:t>
            </a:r>
            <a:r>
              <a:rPr lang="es-ES" sz="2200" dirty="0" smtClean="0"/>
              <a:t>. Aunque también presenta algunos inconvenientes como la dificultad en la higiene o la sobrecarga de los dientes remanentes. Por último, los implantes constituyen una buena opción cuando fracasa la </a:t>
            </a:r>
            <a:r>
              <a:rPr lang="es-ES" sz="2200" dirty="0" err="1" smtClean="0"/>
              <a:t>sobredentadura</a:t>
            </a:r>
            <a:r>
              <a:rPr lang="es-ES" sz="2200" dirty="0" smtClean="0"/>
              <a:t> con dientes </a:t>
            </a:r>
            <a:r>
              <a:rPr lang="es-ES" sz="2200" dirty="0" smtClean="0"/>
              <a:t>naturales</a:t>
            </a:r>
            <a:endParaRPr lang="es-E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Bibliografía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200" dirty="0" smtClean="0"/>
              <a:t>1-E </a:t>
            </a:r>
            <a:r>
              <a:rPr lang="es-ES" sz="1200" dirty="0" err="1" smtClean="0"/>
              <a:t>Mallat</a:t>
            </a:r>
            <a:r>
              <a:rPr lang="es-ES" sz="1200" dirty="0" smtClean="0"/>
              <a:t> </a:t>
            </a:r>
            <a:r>
              <a:rPr lang="es-ES" sz="1200" dirty="0" err="1" smtClean="0"/>
              <a:t>Desplats</a:t>
            </a:r>
            <a:r>
              <a:rPr lang="es-ES" sz="1200" dirty="0" smtClean="0"/>
              <a:t>, E </a:t>
            </a:r>
            <a:r>
              <a:rPr lang="es-ES" sz="1200" dirty="0" err="1" smtClean="0"/>
              <a:t>Mallat</a:t>
            </a:r>
            <a:r>
              <a:rPr lang="es-ES" sz="1200" dirty="0" smtClean="0"/>
              <a:t> </a:t>
            </a:r>
            <a:r>
              <a:rPr lang="es-ES" sz="1200" dirty="0" err="1" smtClean="0"/>
              <a:t>Callís</a:t>
            </a:r>
            <a:r>
              <a:rPr lang="es-ES" sz="1200" dirty="0" smtClean="0"/>
              <a:t>. Prótesis parcial removible y </a:t>
            </a:r>
            <a:r>
              <a:rPr lang="es-ES" sz="1200" dirty="0" err="1" smtClean="0"/>
              <a:t>sobredentaduras</a:t>
            </a:r>
            <a:r>
              <a:rPr lang="es-ES" sz="1200" dirty="0" smtClean="0"/>
              <a:t>. 2004 </a:t>
            </a:r>
            <a:r>
              <a:rPr lang="es-ES" sz="1200" dirty="0" err="1" smtClean="0"/>
              <a:t>Elsevier</a:t>
            </a:r>
            <a:r>
              <a:rPr lang="es-ES" sz="1200" dirty="0" smtClean="0"/>
              <a:t> España S.A.</a:t>
            </a:r>
          </a:p>
          <a:p>
            <a:pPr>
              <a:buNone/>
            </a:pPr>
            <a:r>
              <a:rPr lang="es-ES" sz="1200" dirty="0" smtClean="0"/>
              <a:t>2-H.W </a:t>
            </a:r>
            <a:r>
              <a:rPr lang="es-ES" sz="1200" dirty="0" err="1" smtClean="0"/>
              <a:t>Preiskel</a:t>
            </a:r>
            <a:r>
              <a:rPr lang="es-ES" sz="1200" dirty="0" smtClean="0"/>
              <a:t>. </a:t>
            </a:r>
            <a:r>
              <a:rPr lang="es-ES" sz="1200" dirty="0" err="1" smtClean="0"/>
              <a:t>Facil</a:t>
            </a:r>
            <a:r>
              <a:rPr lang="es-ES" sz="1200" dirty="0" smtClean="0"/>
              <a:t> ejecución de </a:t>
            </a:r>
            <a:r>
              <a:rPr lang="es-ES" sz="1200" dirty="0" err="1" smtClean="0"/>
              <a:t>sobrdentaduras</a:t>
            </a:r>
            <a:r>
              <a:rPr lang="es-ES" sz="1200" dirty="0" smtClean="0"/>
              <a:t> soportadas por implantes y raíces. </a:t>
            </a:r>
            <a:r>
              <a:rPr lang="es-ES" sz="1200" dirty="0" err="1" smtClean="0"/>
              <a:t>Espaxs</a:t>
            </a:r>
            <a:r>
              <a:rPr lang="es-ES" sz="1200" dirty="0" smtClean="0"/>
              <a:t>, S.A 1998.</a:t>
            </a:r>
          </a:p>
          <a:p>
            <a:pPr>
              <a:buNone/>
            </a:pPr>
            <a:r>
              <a:rPr lang="es-ES" sz="1200" dirty="0" smtClean="0"/>
              <a:t>3-Bilhan H, </a:t>
            </a:r>
            <a:r>
              <a:rPr lang="es-ES" sz="1200" dirty="0" err="1" smtClean="0"/>
              <a:t>Geckili</a:t>
            </a:r>
            <a:r>
              <a:rPr lang="es-ES" sz="1200" dirty="0" smtClean="0"/>
              <a:t> O, </a:t>
            </a:r>
            <a:r>
              <a:rPr lang="es-ES" sz="1200" dirty="0" err="1" smtClean="0"/>
              <a:t>Ergin</a:t>
            </a:r>
            <a:r>
              <a:rPr lang="es-ES" sz="1200" dirty="0" smtClean="0"/>
              <a:t> S, </a:t>
            </a:r>
            <a:r>
              <a:rPr lang="es-ES" sz="1200" dirty="0" err="1" smtClean="0"/>
              <a:t>Erdogan</a:t>
            </a:r>
            <a:r>
              <a:rPr lang="es-ES" sz="1200" dirty="0" smtClean="0"/>
              <a:t> O, Ates G.</a:t>
            </a:r>
            <a:r>
              <a:rPr lang="en-US" sz="1200" dirty="0" smtClean="0"/>
              <a:t> Evaluation of satisfaction and complications in patients with existing complete dentures. </a:t>
            </a:r>
            <a:r>
              <a:rPr lang="pt-BR" sz="1200" dirty="0" smtClean="0"/>
              <a:t>J Oral </a:t>
            </a:r>
            <a:r>
              <a:rPr lang="pt-BR" sz="1200" dirty="0" err="1" smtClean="0"/>
              <a:t>Sci</a:t>
            </a:r>
            <a:r>
              <a:rPr lang="pt-BR" sz="1200" dirty="0" smtClean="0"/>
              <a:t>. 2013 Mar;55(1):29-37.</a:t>
            </a:r>
          </a:p>
          <a:p>
            <a:pPr>
              <a:buNone/>
            </a:pPr>
            <a:r>
              <a:rPr lang="pt-BR" sz="1200" dirty="0" smtClean="0"/>
              <a:t>4-</a:t>
            </a:r>
            <a:r>
              <a:rPr lang="nl-NL" sz="1200" dirty="0" smtClean="0"/>
              <a:t>Dominique Niesten, Krista van Mourik, Wil van der Sanden.</a:t>
            </a:r>
            <a:r>
              <a:rPr lang="en-US" sz="1200" dirty="0" smtClean="0"/>
              <a:t> The impact of having natural teeth on the </a:t>
            </a:r>
            <a:r>
              <a:rPr lang="en-US" sz="1200" dirty="0" err="1" smtClean="0"/>
              <a:t>QoL</a:t>
            </a:r>
            <a:r>
              <a:rPr lang="en-US" sz="1200" dirty="0" smtClean="0"/>
              <a:t> of frail </a:t>
            </a:r>
            <a:r>
              <a:rPr lang="en-US" sz="1200" dirty="0" err="1" smtClean="0"/>
              <a:t>dentulous</a:t>
            </a:r>
            <a:r>
              <a:rPr lang="en-US" sz="1200" dirty="0" smtClean="0"/>
              <a:t> older people. A qualitative study. BMC Public Health. 2012; 12: 839. Published online 2012 Oct 2. </a:t>
            </a:r>
            <a:r>
              <a:rPr lang="en-US" sz="1200" dirty="0" err="1" smtClean="0"/>
              <a:t>doi</a:t>
            </a:r>
            <a:r>
              <a:rPr lang="en-US" sz="1200" dirty="0" smtClean="0"/>
              <a:t>:  10.1186/1471-2458-12-839</a:t>
            </a:r>
          </a:p>
          <a:p>
            <a:pPr>
              <a:buNone/>
            </a:pPr>
            <a:r>
              <a:rPr lang="en-US" sz="1200" dirty="0" smtClean="0"/>
              <a:t>5-G L </a:t>
            </a:r>
            <a:r>
              <a:rPr lang="en-US" sz="1200" dirty="0" err="1" smtClean="0"/>
              <a:t>García</a:t>
            </a:r>
            <a:r>
              <a:rPr lang="en-US" sz="1200" dirty="0" smtClean="0"/>
              <a:t> del Prado, D M </a:t>
            </a:r>
            <a:r>
              <a:rPr lang="en-US" sz="1200" dirty="0" err="1" smtClean="0"/>
              <a:t>González</a:t>
            </a:r>
            <a:r>
              <a:rPr lang="en-US" sz="1200" dirty="0" smtClean="0"/>
              <a:t>, M E </a:t>
            </a:r>
            <a:r>
              <a:rPr lang="en-US" sz="1200" dirty="0" err="1" smtClean="0"/>
              <a:t>Gutiérrez</a:t>
            </a:r>
            <a:r>
              <a:rPr lang="en-US" sz="1200" dirty="0" smtClean="0"/>
              <a:t> </a:t>
            </a:r>
            <a:r>
              <a:rPr lang="en-US" sz="1200" dirty="0" err="1" smtClean="0"/>
              <a:t>Hernández</a:t>
            </a:r>
            <a:r>
              <a:rPr lang="en-US" sz="1200" dirty="0" smtClean="0"/>
              <a:t>, O A </a:t>
            </a:r>
            <a:r>
              <a:rPr lang="en-US" sz="1200" dirty="0" err="1" smtClean="0"/>
              <a:t>Tabares</a:t>
            </a:r>
            <a:r>
              <a:rPr lang="en-US" sz="1200" dirty="0" smtClean="0"/>
              <a:t>, M Q Castillo. </a:t>
            </a:r>
            <a:r>
              <a:rPr lang="es-ES" sz="1200" dirty="0" smtClean="0"/>
              <a:t>La </a:t>
            </a:r>
            <a:r>
              <a:rPr lang="es-ES" sz="1200" dirty="0" err="1" smtClean="0"/>
              <a:t>sobredentadura</a:t>
            </a:r>
            <a:r>
              <a:rPr lang="es-ES" sz="1200" dirty="0" smtClean="0"/>
              <a:t>, una opción válida en Estomatología. </a:t>
            </a:r>
            <a:r>
              <a:rPr lang="es-ES" sz="1200" dirty="0" err="1" smtClean="0"/>
              <a:t>Rev</a:t>
            </a:r>
            <a:r>
              <a:rPr lang="es-ES" sz="1200" dirty="0" smtClean="0"/>
              <a:t> Cubana </a:t>
            </a:r>
            <a:r>
              <a:rPr lang="es-ES" sz="1200" dirty="0" err="1" smtClean="0"/>
              <a:t>Estomatol</a:t>
            </a:r>
            <a:r>
              <a:rPr lang="es-ES" sz="1200" dirty="0" smtClean="0"/>
              <a:t> 2003;40(3)</a:t>
            </a:r>
          </a:p>
          <a:p>
            <a:pPr>
              <a:buNone/>
            </a:pPr>
            <a:r>
              <a:rPr lang="es-ES" sz="1200" dirty="0" smtClean="0"/>
              <a:t>6-S.M. </a:t>
            </a:r>
            <a:r>
              <a:rPr lang="es-ES" sz="1200" dirty="0" err="1" smtClean="0"/>
              <a:t>Dabdoub</a:t>
            </a:r>
            <a:r>
              <a:rPr lang="es-ES" sz="1200" dirty="0" smtClean="0"/>
              <a:t>, A.A. </a:t>
            </a:r>
            <a:r>
              <a:rPr lang="es-ES" sz="1200" dirty="0" err="1" smtClean="0"/>
              <a:t>Tsigarida</a:t>
            </a:r>
            <a:r>
              <a:rPr lang="es-ES" sz="1200" dirty="0" smtClean="0"/>
              <a:t>, P.S. </a:t>
            </a:r>
            <a:r>
              <a:rPr lang="es-ES" sz="1200" dirty="0" err="1" smtClean="0"/>
              <a:t>Kumar</a:t>
            </a:r>
            <a:r>
              <a:rPr lang="es-ES" sz="1200" dirty="0" smtClean="0"/>
              <a:t>. </a:t>
            </a:r>
            <a:r>
              <a:rPr lang="en-US" sz="1200" dirty="0" smtClean="0"/>
              <a:t>Patient-specific Analysis of Periodontal and </a:t>
            </a:r>
            <a:r>
              <a:rPr lang="en-US" sz="1200" dirty="0" err="1" smtClean="0"/>
              <a:t>Peri</a:t>
            </a:r>
            <a:r>
              <a:rPr lang="en-US" sz="1200" dirty="0" smtClean="0"/>
              <a:t>-implant </a:t>
            </a:r>
            <a:r>
              <a:rPr lang="en-US" sz="1200" dirty="0" err="1" smtClean="0"/>
              <a:t>Microbiomes</a:t>
            </a:r>
            <a:r>
              <a:rPr lang="en-US" sz="1200" dirty="0" smtClean="0"/>
              <a:t>. </a:t>
            </a:r>
            <a:r>
              <a:rPr lang="fr-FR" sz="1200" dirty="0" smtClean="0"/>
              <a:t>J Dent </a:t>
            </a:r>
            <a:r>
              <a:rPr lang="fr-FR" sz="1200" dirty="0" err="1" smtClean="0"/>
              <a:t>Res</a:t>
            </a:r>
            <a:r>
              <a:rPr lang="fr-FR" sz="1200" dirty="0" smtClean="0"/>
              <a:t>. 2013 </a:t>
            </a:r>
            <a:r>
              <a:rPr lang="fr-FR" sz="1200" dirty="0" err="1" smtClean="0"/>
              <a:t>Dec</a:t>
            </a:r>
            <a:r>
              <a:rPr lang="fr-FR" sz="1200" dirty="0" smtClean="0"/>
              <a:t>; 92(12 </a:t>
            </a:r>
            <a:r>
              <a:rPr lang="fr-FR" sz="1200" dirty="0" err="1" smtClean="0"/>
              <a:t>Suppl</a:t>
            </a:r>
            <a:r>
              <a:rPr lang="fr-FR" sz="1200" dirty="0" smtClean="0"/>
              <a:t>): 168S–175S. </a:t>
            </a:r>
            <a:r>
              <a:rPr lang="fr-FR" sz="1200" dirty="0" err="1" smtClean="0"/>
              <a:t>doi</a:t>
            </a:r>
            <a:r>
              <a:rPr lang="fr-FR" sz="1200" dirty="0" smtClean="0"/>
              <a:t>:  10.1177/0022034513504950.</a:t>
            </a:r>
          </a:p>
          <a:p>
            <a:pPr>
              <a:buNone/>
            </a:pPr>
            <a:r>
              <a:rPr lang="en-US" sz="1200" dirty="0" smtClean="0"/>
              <a:t>7-Setzer FC, Kim S. Comparison of long-term survival of implants and </a:t>
            </a:r>
            <a:r>
              <a:rPr lang="en-US" sz="1200" dirty="0" err="1" smtClean="0"/>
              <a:t>endodontically</a:t>
            </a:r>
            <a:r>
              <a:rPr lang="en-US" sz="1200" dirty="0" smtClean="0"/>
              <a:t> treated teeth. J Dent Res. 2014 Jan;93(1):19-26. </a:t>
            </a:r>
            <a:r>
              <a:rPr lang="en-US" sz="1200" dirty="0" err="1" smtClean="0"/>
              <a:t>doi</a:t>
            </a:r>
            <a:r>
              <a:rPr lang="en-US" sz="1200" dirty="0" smtClean="0"/>
              <a:t>: 10.1177/0022034513504782. </a:t>
            </a:r>
            <a:r>
              <a:rPr lang="en-US" sz="1200" dirty="0" err="1" smtClean="0"/>
              <a:t>Epub</a:t>
            </a:r>
            <a:r>
              <a:rPr lang="en-US" sz="1200" dirty="0" smtClean="0"/>
              <a:t> 2013 Sep 24.</a:t>
            </a:r>
          </a:p>
          <a:p>
            <a:pPr>
              <a:buNone/>
            </a:pPr>
            <a:r>
              <a:rPr lang="en-US" sz="1200" dirty="0" smtClean="0"/>
              <a:t>8-John V, Chen S, </a:t>
            </a:r>
            <a:r>
              <a:rPr lang="en-US" sz="1200" dirty="0" err="1" smtClean="0"/>
              <a:t>Parashos</a:t>
            </a:r>
            <a:r>
              <a:rPr lang="en-US" sz="1200" dirty="0" smtClean="0"/>
              <a:t> P. Implant or the natural tooth--a contemporary treatment planning dilemma? </a:t>
            </a:r>
            <a:r>
              <a:rPr lang="en-US" sz="1200" dirty="0" err="1" smtClean="0"/>
              <a:t>Aust</a:t>
            </a:r>
            <a:r>
              <a:rPr lang="en-US" sz="1200" dirty="0" smtClean="0"/>
              <a:t> Dent J. 2007 Mar;52(1 </a:t>
            </a:r>
            <a:r>
              <a:rPr lang="en-US" sz="1200" dirty="0" err="1" smtClean="0"/>
              <a:t>Suppl</a:t>
            </a:r>
            <a:r>
              <a:rPr lang="en-US" sz="1200" dirty="0" smtClean="0"/>
              <a:t>):S138-50.</a:t>
            </a:r>
          </a:p>
          <a:p>
            <a:pPr>
              <a:buNone/>
            </a:pPr>
            <a:r>
              <a:rPr lang="en-US" sz="1200" dirty="0" smtClean="0"/>
              <a:t>9-Kuoppala R, </a:t>
            </a:r>
            <a:r>
              <a:rPr lang="en-US" sz="1200" dirty="0" err="1" smtClean="0"/>
              <a:t>Näpänkangas</a:t>
            </a:r>
            <a:r>
              <a:rPr lang="en-US" sz="1200" dirty="0" smtClean="0"/>
              <a:t> R, </a:t>
            </a:r>
            <a:r>
              <a:rPr lang="en-US" sz="1200" dirty="0" err="1" smtClean="0"/>
              <a:t>Raustia</a:t>
            </a:r>
            <a:r>
              <a:rPr lang="en-US" sz="1200" dirty="0" smtClean="0"/>
              <a:t> A. Quality of Life of Patients Treated With Implant-Supported </a:t>
            </a:r>
            <a:r>
              <a:rPr lang="en-US" sz="1200" dirty="0" err="1" smtClean="0"/>
              <a:t>Mandibular</a:t>
            </a:r>
            <a:r>
              <a:rPr lang="en-US" sz="1200" dirty="0" smtClean="0"/>
              <a:t> </a:t>
            </a:r>
            <a:r>
              <a:rPr lang="en-US" sz="1200" dirty="0" err="1" smtClean="0"/>
              <a:t>Overdentures</a:t>
            </a:r>
            <a:r>
              <a:rPr lang="en-US" sz="1200" dirty="0" smtClean="0"/>
              <a:t> Evaluated With the Oral Health Impact Profile (OHIP-14): a Survey of 58 Patients. </a:t>
            </a:r>
            <a:r>
              <a:rPr lang="pt-BR" sz="1200" dirty="0" smtClean="0"/>
              <a:t>J Oral </a:t>
            </a:r>
            <a:r>
              <a:rPr lang="pt-BR" sz="1200" dirty="0" err="1" smtClean="0"/>
              <a:t>Maxillofac</a:t>
            </a:r>
            <a:r>
              <a:rPr lang="pt-BR" sz="1200" dirty="0" smtClean="0"/>
              <a:t> Res. 2013 Jul 1;4(2):e4. </a:t>
            </a:r>
            <a:r>
              <a:rPr lang="pt-BR" sz="1200" dirty="0" err="1" smtClean="0"/>
              <a:t>doi</a:t>
            </a:r>
            <a:r>
              <a:rPr lang="pt-BR" sz="1200" dirty="0" smtClean="0"/>
              <a:t>: 10.5037/</a:t>
            </a:r>
            <a:r>
              <a:rPr lang="pt-BR" sz="1200" dirty="0" err="1" smtClean="0"/>
              <a:t>jomr</a:t>
            </a:r>
            <a:r>
              <a:rPr lang="pt-BR" sz="1200" dirty="0" smtClean="0"/>
              <a:t>.2013.4204</a:t>
            </a:r>
          </a:p>
          <a:p>
            <a:pPr>
              <a:buNone/>
            </a:pPr>
            <a:r>
              <a:rPr lang="pt-BR" sz="1200" dirty="0" smtClean="0"/>
              <a:t>10-</a:t>
            </a:r>
            <a:r>
              <a:rPr lang="es-ES" sz="1200" dirty="0" smtClean="0"/>
              <a:t>L Hernández, C R Sarmiento </a:t>
            </a:r>
            <a:r>
              <a:rPr lang="es-ES" sz="1200" dirty="0" err="1" smtClean="0"/>
              <a:t>Jacome</a:t>
            </a:r>
            <a:r>
              <a:rPr lang="es-ES" sz="1200" dirty="0" smtClean="0"/>
              <a:t>, E Violeta. </a:t>
            </a:r>
            <a:r>
              <a:rPr lang="es-ES" sz="1200" dirty="0" err="1" smtClean="0"/>
              <a:t>Sobredentaduras</a:t>
            </a:r>
            <a:r>
              <a:rPr lang="es-ES" sz="1200" dirty="0" smtClean="0"/>
              <a:t>. </a:t>
            </a:r>
            <a:r>
              <a:rPr lang="es-ES" sz="1200" dirty="0" err="1" smtClean="0"/>
              <a:t>Xalapa,Veracruz</a:t>
            </a:r>
            <a:r>
              <a:rPr lang="es-ES" sz="1200" dirty="0" smtClean="0"/>
              <a:t>. Enero 2005. </a:t>
            </a:r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s-E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Bibliografía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100" dirty="0" smtClean="0"/>
              <a:t>11-Fernandez-Estevan L, Selva-</a:t>
            </a:r>
            <a:r>
              <a:rPr lang="es-ES" sz="1100" dirty="0" err="1" smtClean="0"/>
              <a:t>Otaolaurruchi</a:t>
            </a:r>
            <a:r>
              <a:rPr lang="es-ES" sz="1100" dirty="0" smtClean="0"/>
              <a:t> EJ, Montero J, Sola-Ruiz F. </a:t>
            </a:r>
            <a:r>
              <a:rPr lang="en-US" sz="1100" dirty="0" smtClean="0"/>
              <a:t>Oral health-related quality of life of implant-supported </a:t>
            </a:r>
            <a:r>
              <a:rPr lang="en-US" sz="1100" dirty="0" err="1" smtClean="0"/>
              <a:t>overdentures</a:t>
            </a:r>
            <a:r>
              <a:rPr lang="en-US" sz="1100" dirty="0" smtClean="0"/>
              <a:t> versus conventional complete prostheses: Retrospective study of a cohort of edentulous patients.</a:t>
            </a:r>
            <a:r>
              <a:rPr lang="pt-BR" sz="1100" dirty="0" smtClean="0"/>
              <a:t> </a:t>
            </a:r>
            <a:r>
              <a:rPr lang="pt-BR" sz="1100" dirty="0" err="1" smtClean="0"/>
              <a:t>Med</a:t>
            </a:r>
            <a:r>
              <a:rPr lang="pt-BR" sz="1100" dirty="0" smtClean="0"/>
              <a:t> Oral </a:t>
            </a:r>
            <a:r>
              <a:rPr lang="pt-BR" sz="1100" dirty="0" err="1" smtClean="0"/>
              <a:t>Patol</a:t>
            </a:r>
            <a:r>
              <a:rPr lang="pt-BR" sz="1100" dirty="0" smtClean="0"/>
              <a:t> Oral </a:t>
            </a:r>
            <a:r>
              <a:rPr lang="pt-BR" sz="1100" dirty="0" err="1" smtClean="0"/>
              <a:t>Cir</a:t>
            </a:r>
            <a:r>
              <a:rPr lang="pt-BR" sz="1100" dirty="0" smtClean="0"/>
              <a:t> Bucal. 2015 Jul 1;20(4):e450-8.</a:t>
            </a:r>
          </a:p>
          <a:p>
            <a:pPr>
              <a:buNone/>
            </a:pPr>
            <a:r>
              <a:rPr lang="pt-BR" sz="1100" dirty="0" smtClean="0"/>
              <a:t>12-</a:t>
            </a:r>
            <a:r>
              <a:rPr lang="nn-NO" sz="1100" dirty="0" smtClean="0"/>
              <a:t>Pramod Kumar AV, Vinni TK, Mahesh MR. </a:t>
            </a:r>
            <a:r>
              <a:rPr lang="en-US" sz="1100" dirty="0" smtClean="0"/>
              <a:t>Full mouth rehabilitation with maxillary tooth supported and </a:t>
            </a:r>
            <a:r>
              <a:rPr lang="en-US" sz="1100" dirty="0" err="1" smtClean="0"/>
              <a:t>mandibular</a:t>
            </a:r>
            <a:r>
              <a:rPr lang="en-US" sz="1100" dirty="0" smtClean="0"/>
              <a:t> tooth and implant supported combination prostheses: a 4-year case report. J Indian </a:t>
            </a:r>
            <a:r>
              <a:rPr lang="en-US" sz="1100" dirty="0" err="1" smtClean="0"/>
              <a:t>Prosthodont</a:t>
            </a:r>
            <a:r>
              <a:rPr lang="en-US" sz="1100" dirty="0" smtClean="0"/>
              <a:t> Soc. 2012 Jun;12(2):113-9. </a:t>
            </a:r>
            <a:r>
              <a:rPr lang="en-US" sz="1100" dirty="0" err="1" smtClean="0"/>
              <a:t>doi</a:t>
            </a:r>
            <a:r>
              <a:rPr lang="en-US" sz="1100" dirty="0" smtClean="0"/>
              <a:t>: 10.1007/s13191-012-0116-y. </a:t>
            </a:r>
            <a:r>
              <a:rPr lang="en-US" sz="1100" dirty="0" err="1" smtClean="0"/>
              <a:t>Epub</a:t>
            </a:r>
            <a:r>
              <a:rPr lang="en-US" sz="1100" dirty="0" smtClean="0"/>
              <a:t> 2012 Mar 27.</a:t>
            </a:r>
          </a:p>
          <a:p>
            <a:pPr>
              <a:buNone/>
            </a:pPr>
            <a:r>
              <a:rPr lang="en-US" sz="1100" dirty="0" smtClean="0"/>
              <a:t>13-Shah FK, </a:t>
            </a:r>
            <a:r>
              <a:rPr lang="en-US" sz="1100" dirty="0" err="1" smtClean="0"/>
              <a:t>Gebreel</a:t>
            </a:r>
            <a:r>
              <a:rPr lang="en-US" sz="1100" dirty="0" smtClean="0"/>
              <a:t> A, </a:t>
            </a:r>
            <a:r>
              <a:rPr lang="en-US" sz="1100" dirty="0" err="1" smtClean="0"/>
              <a:t>Elshokouki</a:t>
            </a:r>
            <a:r>
              <a:rPr lang="en-US" sz="1100" dirty="0" smtClean="0"/>
              <a:t> AH, </a:t>
            </a:r>
            <a:r>
              <a:rPr lang="en-US" sz="1100" dirty="0" err="1" smtClean="0"/>
              <a:t>Habib</a:t>
            </a:r>
            <a:r>
              <a:rPr lang="en-US" sz="1100" dirty="0" smtClean="0"/>
              <a:t> AA, </a:t>
            </a:r>
            <a:r>
              <a:rPr lang="en-US" sz="1100" dirty="0" err="1" smtClean="0"/>
              <a:t>Porwal</a:t>
            </a:r>
            <a:r>
              <a:rPr lang="en-US" sz="1100" dirty="0" smtClean="0"/>
              <a:t> A. Comparison of immediate complete denture, tooth and implant-supported </a:t>
            </a:r>
            <a:r>
              <a:rPr lang="en-US" sz="1100" dirty="0" err="1" smtClean="0"/>
              <a:t>overdenture</a:t>
            </a:r>
            <a:r>
              <a:rPr lang="en-US" sz="1100" dirty="0" smtClean="0"/>
              <a:t> on vertical dimension and muscle activity. J Adv </a:t>
            </a:r>
            <a:r>
              <a:rPr lang="en-US" sz="1100" dirty="0" err="1" smtClean="0"/>
              <a:t>Prosthodont</a:t>
            </a:r>
            <a:r>
              <a:rPr lang="en-US" sz="1100" dirty="0" smtClean="0"/>
              <a:t>. 2012 May;4(2):61-71. </a:t>
            </a:r>
            <a:r>
              <a:rPr lang="en-US" sz="1100" dirty="0" err="1" smtClean="0"/>
              <a:t>doi</a:t>
            </a:r>
            <a:r>
              <a:rPr lang="en-US" sz="1100" dirty="0" smtClean="0"/>
              <a:t>: 10.4047/jap.2012.4.2.61. </a:t>
            </a:r>
            <a:r>
              <a:rPr lang="en-US" sz="1100" dirty="0" err="1" smtClean="0"/>
              <a:t>Epub</a:t>
            </a:r>
            <a:r>
              <a:rPr lang="en-US" sz="1100" dirty="0" smtClean="0"/>
              <a:t> 2012 May 30.</a:t>
            </a:r>
          </a:p>
          <a:p>
            <a:pPr>
              <a:buNone/>
            </a:pPr>
            <a:r>
              <a:rPr lang="en-US" sz="1100" dirty="0" smtClean="0"/>
              <a:t>14-</a:t>
            </a:r>
            <a:r>
              <a:rPr lang="it-IT" sz="1100" dirty="0" smtClean="0"/>
              <a:t>Gargari M, Prete V, Pujia M, Ceruso FM. </a:t>
            </a:r>
            <a:r>
              <a:rPr lang="en-US" sz="1100" dirty="0" smtClean="0"/>
              <a:t>Development of patient-based questionnaire about aesthetic and functional differences between </a:t>
            </a:r>
            <a:r>
              <a:rPr lang="en-US" sz="1100" dirty="0" err="1" smtClean="0"/>
              <a:t>overdentures</a:t>
            </a:r>
            <a:r>
              <a:rPr lang="en-US" sz="1100" dirty="0" smtClean="0"/>
              <a:t> implant-supported and </a:t>
            </a:r>
            <a:r>
              <a:rPr lang="en-US" sz="1100" dirty="0" err="1" smtClean="0"/>
              <a:t>overdentures</a:t>
            </a:r>
            <a:r>
              <a:rPr lang="en-US" sz="1100" dirty="0" smtClean="0"/>
              <a:t> tooth-supported. Study of 43 patients with a follow up of 1 year. Oral </a:t>
            </a:r>
            <a:r>
              <a:rPr lang="en-US" sz="1100" dirty="0" err="1" smtClean="0"/>
              <a:t>Implantol</a:t>
            </a:r>
            <a:r>
              <a:rPr lang="en-US" sz="1100" dirty="0" smtClean="0"/>
              <a:t> (Rome). 2013 Mar 19;5(4):86-91. Print 2012 Oct.</a:t>
            </a:r>
          </a:p>
          <a:p>
            <a:pPr>
              <a:buNone/>
            </a:pPr>
            <a:r>
              <a:rPr lang="en-US" sz="1100" dirty="0" smtClean="0"/>
              <a:t>15-</a:t>
            </a:r>
            <a:r>
              <a:rPr lang="pt-BR" sz="1100" dirty="0" smtClean="0"/>
              <a:t>Dantas Ide S, Souza MB, Morais MH, Carreiro Ada F, Barbosa GA.</a:t>
            </a:r>
            <a:r>
              <a:rPr lang="en-US" sz="1100" dirty="0" smtClean="0"/>
              <a:t> Success and survival rates of </a:t>
            </a:r>
            <a:r>
              <a:rPr lang="en-US" sz="1100" dirty="0" err="1" smtClean="0"/>
              <a:t>mandibular</a:t>
            </a:r>
            <a:r>
              <a:rPr lang="en-US" sz="1100" dirty="0" smtClean="0"/>
              <a:t> </a:t>
            </a:r>
            <a:r>
              <a:rPr lang="en-US" sz="1100" dirty="0" err="1" smtClean="0"/>
              <a:t>overdentures</a:t>
            </a:r>
            <a:r>
              <a:rPr lang="en-US" sz="1100" dirty="0" smtClean="0"/>
              <a:t> supported by two or four implants: a systematic review. </a:t>
            </a:r>
            <a:r>
              <a:rPr lang="pt-BR" sz="1100" dirty="0" smtClean="0"/>
              <a:t>Braz Oral Res. 2014;28:74-80. </a:t>
            </a:r>
            <a:r>
              <a:rPr lang="pt-BR" sz="1100" dirty="0" err="1" smtClean="0"/>
              <a:t>doi</a:t>
            </a:r>
            <a:r>
              <a:rPr lang="pt-BR" sz="1100" dirty="0" smtClean="0"/>
              <a:t>: 10.1590/S1806-83242013000600012.</a:t>
            </a:r>
          </a:p>
          <a:p>
            <a:pPr>
              <a:buNone/>
            </a:pPr>
            <a:r>
              <a:rPr lang="pt-BR" sz="1100" dirty="0" smtClean="0"/>
              <a:t>16-</a:t>
            </a:r>
            <a:r>
              <a:rPr lang="pt-BR" sz="1100" dirty="0" err="1" smtClean="0"/>
              <a:t>Praveen</a:t>
            </a:r>
            <a:r>
              <a:rPr lang="pt-BR" sz="1100" dirty="0" smtClean="0"/>
              <a:t> M, </a:t>
            </a:r>
            <a:r>
              <a:rPr lang="pt-BR" sz="1100" dirty="0" err="1" smtClean="0"/>
              <a:t>Chandrasekar</a:t>
            </a:r>
            <a:r>
              <a:rPr lang="pt-BR" sz="1100" dirty="0" smtClean="0"/>
              <a:t> A, </a:t>
            </a:r>
            <a:r>
              <a:rPr lang="pt-BR" sz="1100" dirty="0" err="1" smtClean="0"/>
              <a:t>Gautam</a:t>
            </a:r>
            <a:r>
              <a:rPr lang="pt-BR" sz="1100" dirty="0" smtClean="0"/>
              <a:t> A, </a:t>
            </a:r>
            <a:r>
              <a:rPr lang="pt-BR" sz="1100" dirty="0" err="1" smtClean="0"/>
              <a:t>Rathinam</a:t>
            </a:r>
            <a:r>
              <a:rPr lang="pt-BR" sz="1100" dirty="0" smtClean="0"/>
              <a:t> VJ, </a:t>
            </a:r>
            <a:r>
              <a:rPr lang="pt-BR" sz="1100" dirty="0" err="1" smtClean="0"/>
              <a:t>Saxena</a:t>
            </a:r>
            <a:r>
              <a:rPr lang="pt-BR" sz="1100" dirty="0" smtClean="0"/>
              <a:t> A. </a:t>
            </a:r>
            <a:r>
              <a:rPr lang="en-US" sz="1100" dirty="0" smtClean="0"/>
              <a:t>All in one: a case report. J Indian </a:t>
            </a:r>
            <a:r>
              <a:rPr lang="en-US" sz="1100" dirty="0" err="1" smtClean="0"/>
              <a:t>Prosthodont</a:t>
            </a:r>
            <a:r>
              <a:rPr lang="en-US" sz="1100" dirty="0" smtClean="0"/>
              <a:t> Soc. 2013 Dec;13(4):600-6. </a:t>
            </a:r>
            <a:r>
              <a:rPr lang="en-US" sz="1100" dirty="0" err="1" smtClean="0"/>
              <a:t>doi</a:t>
            </a:r>
            <a:r>
              <a:rPr lang="en-US" sz="1100" dirty="0" smtClean="0"/>
              <a:t>: 10.1007/s13191-012-0211-0. </a:t>
            </a:r>
            <a:r>
              <a:rPr lang="en-US" sz="1100" dirty="0" err="1" smtClean="0"/>
              <a:t>Epub</a:t>
            </a:r>
            <a:r>
              <a:rPr lang="en-US" sz="1100" dirty="0" smtClean="0"/>
              <a:t> 2013 Jan 1.</a:t>
            </a:r>
          </a:p>
          <a:p>
            <a:pPr>
              <a:buNone/>
            </a:pPr>
            <a:r>
              <a:rPr lang="en-US" sz="1100" dirty="0" smtClean="0"/>
              <a:t>17-Pan YH, Lin TM, Liang CH. Comparison of patient's satisfaction with implant-supported </a:t>
            </a:r>
            <a:r>
              <a:rPr lang="en-US" sz="1100" dirty="0" err="1" smtClean="0"/>
              <a:t>mandibular</a:t>
            </a:r>
            <a:r>
              <a:rPr lang="en-US" sz="1100" dirty="0" smtClean="0"/>
              <a:t> </a:t>
            </a:r>
            <a:r>
              <a:rPr lang="en-US" sz="1100" dirty="0" err="1" smtClean="0"/>
              <a:t>overdentures</a:t>
            </a:r>
            <a:r>
              <a:rPr lang="en-US" sz="1100" dirty="0" smtClean="0"/>
              <a:t> and complete dentures. Biomed J. 2014 May-Jun;37(3):156-62. </a:t>
            </a:r>
            <a:r>
              <a:rPr lang="en-US" sz="1100" dirty="0" err="1" smtClean="0"/>
              <a:t>doi</a:t>
            </a:r>
            <a:r>
              <a:rPr lang="en-US" sz="1100" dirty="0" smtClean="0"/>
              <a:t>: 10.4103/2319-4170.131384.</a:t>
            </a:r>
          </a:p>
          <a:p>
            <a:pPr>
              <a:buNone/>
            </a:pPr>
            <a:r>
              <a:rPr lang="en-US" sz="1100" dirty="0" smtClean="0"/>
              <a:t>18-</a:t>
            </a:r>
            <a:r>
              <a:rPr lang="pt-BR" sz="1100" dirty="0" smtClean="0"/>
              <a:t>Gupta C, </a:t>
            </a:r>
            <a:r>
              <a:rPr lang="pt-BR" sz="1100" dirty="0" err="1" smtClean="0"/>
              <a:t>Verma</a:t>
            </a:r>
            <a:r>
              <a:rPr lang="pt-BR" sz="1100" dirty="0" smtClean="0"/>
              <a:t> M, Gupta R, Gill S. </a:t>
            </a:r>
            <a:r>
              <a:rPr lang="pt-BR" sz="1100" dirty="0" err="1" smtClean="0"/>
              <a:t>Telescopic</a:t>
            </a:r>
            <a:r>
              <a:rPr lang="pt-BR" sz="1100" dirty="0" smtClean="0"/>
              <a:t> </a:t>
            </a:r>
            <a:r>
              <a:rPr lang="pt-BR" sz="1100" dirty="0" err="1" smtClean="0"/>
              <a:t>overdenture</a:t>
            </a:r>
            <a:r>
              <a:rPr lang="pt-BR" sz="1100" dirty="0" smtClean="0"/>
              <a:t> for oral </a:t>
            </a:r>
            <a:r>
              <a:rPr lang="pt-BR" sz="1100" dirty="0" err="1" smtClean="0"/>
              <a:t>rehabilitation</a:t>
            </a:r>
            <a:r>
              <a:rPr lang="pt-BR" sz="1100" dirty="0" smtClean="0"/>
              <a:t> </a:t>
            </a:r>
            <a:r>
              <a:rPr lang="pt-BR" sz="1100" dirty="0" err="1" smtClean="0"/>
              <a:t>of</a:t>
            </a:r>
            <a:r>
              <a:rPr lang="pt-BR" sz="1100" dirty="0" smtClean="0"/>
              <a:t> </a:t>
            </a:r>
            <a:r>
              <a:rPr lang="pt-BR" sz="1100" dirty="0" err="1" smtClean="0"/>
              <a:t>ectodermal</a:t>
            </a:r>
            <a:r>
              <a:rPr lang="pt-BR" sz="1100" dirty="0" smtClean="0"/>
              <a:t> </a:t>
            </a:r>
            <a:r>
              <a:rPr lang="pt-BR" sz="1100" dirty="0" err="1" smtClean="0"/>
              <a:t>dysplasia</a:t>
            </a:r>
            <a:r>
              <a:rPr lang="pt-BR" sz="1100" dirty="0" smtClean="0"/>
              <a:t> </a:t>
            </a:r>
            <a:r>
              <a:rPr lang="pt-BR" sz="1100" dirty="0" err="1" smtClean="0"/>
              <a:t>patient</a:t>
            </a:r>
            <a:r>
              <a:rPr lang="pt-BR" sz="1100" dirty="0" smtClean="0"/>
              <a:t>. </a:t>
            </a:r>
            <a:r>
              <a:rPr lang="pt-BR" sz="1100" dirty="0" err="1" smtClean="0"/>
              <a:t>Contemp</a:t>
            </a:r>
            <a:r>
              <a:rPr lang="pt-BR" sz="1100" dirty="0" smtClean="0"/>
              <a:t> </a:t>
            </a:r>
            <a:r>
              <a:rPr lang="pt-BR" sz="1100" dirty="0" err="1" smtClean="0"/>
              <a:t>Clin</a:t>
            </a:r>
            <a:r>
              <a:rPr lang="pt-BR" sz="1100" dirty="0" smtClean="0"/>
              <a:t> </a:t>
            </a:r>
            <a:r>
              <a:rPr lang="pt-BR" sz="1100" dirty="0" err="1" smtClean="0"/>
              <a:t>Dent</a:t>
            </a:r>
            <a:r>
              <a:rPr lang="pt-BR" sz="1100" dirty="0" smtClean="0"/>
              <a:t>. 2015 </a:t>
            </a:r>
            <a:r>
              <a:rPr lang="pt-BR" sz="1100" dirty="0" err="1" smtClean="0"/>
              <a:t>Sep</a:t>
            </a:r>
            <a:r>
              <a:rPr lang="pt-BR" sz="1100" dirty="0" smtClean="0"/>
              <a:t>;6(</a:t>
            </a:r>
            <a:r>
              <a:rPr lang="pt-BR" sz="1100" dirty="0" err="1" smtClean="0"/>
              <a:t>Suppl</a:t>
            </a:r>
            <a:r>
              <a:rPr lang="pt-BR" sz="1100" dirty="0" smtClean="0"/>
              <a:t> 1):S258-61. </a:t>
            </a:r>
            <a:r>
              <a:rPr lang="pt-BR" sz="1100" dirty="0" err="1" smtClean="0"/>
              <a:t>doi</a:t>
            </a:r>
            <a:r>
              <a:rPr lang="pt-BR" sz="1100" dirty="0" smtClean="0"/>
              <a:t>: 10.4103/0976-237X.166821.</a:t>
            </a:r>
          </a:p>
          <a:p>
            <a:pPr>
              <a:buNone/>
            </a:pPr>
            <a:r>
              <a:rPr lang="pt-BR" sz="1100" dirty="0" smtClean="0"/>
              <a:t>19-</a:t>
            </a:r>
            <a:r>
              <a:rPr lang="en-US" sz="1100" dirty="0" err="1" smtClean="0"/>
              <a:t>Hou</a:t>
            </a:r>
            <a:r>
              <a:rPr lang="en-US" sz="1100" dirty="0" smtClean="0"/>
              <a:t> GL, Tsai CC, </a:t>
            </a:r>
            <a:r>
              <a:rPr lang="en-US" sz="1100" dirty="0" err="1" smtClean="0"/>
              <a:t>Weisgold</a:t>
            </a:r>
            <a:r>
              <a:rPr lang="en-US" sz="1100" dirty="0" smtClean="0"/>
              <a:t> AS. Periodontal and prosthetic therapy in severely advanced </a:t>
            </a:r>
            <a:r>
              <a:rPr lang="en-US" sz="1100" dirty="0" err="1" smtClean="0"/>
              <a:t>periodontitis</a:t>
            </a:r>
            <a:r>
              <a:rPr lang="en-US" sz="1100" dirty="0" smtClean="0"/>
              <a:t> by the use of the crown sleeve coping telescope denture. A longitudinal case report. </a:t>
            </a:r>
            <a:r>
              <a:rPr lang="de-DE" sz="1100" dirty="0" smtClean="0"/>
              <a:t>Aust Dent J. 1997 Jun;42(3):169-74.</a:t>
            </a:r>
            <a:endParaRPr lang="en-US" sz="1100" dirty="0" smtClean="0"/>
          </a:p>
          <a:p>
            <a:pPr>
              <a:buNone/>
            </a:pPr>
            <a:endParaRPr lang="pt-BR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s-ES" sz="1050" dirty="0" smtClean="0"/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kaHRDoeHgnk/TxSe7X2D5UI/AAAAAAAAAWw/-7dp1qgyDY4/s1600/20111223100809-graci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453265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Introducción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	La </a:t>
            </a:r>
            <a:r>
              <a:rPr lang="es-ES" dirty="0" smtClean="0"/>
              <a:t>idea de dejar raíces para soportar </a:t>
            </a:r>
            <a:r>
              <a:rPr lang="es-ES" dirty="0" err="1" smtClean="0"/>
              <a:t>sobredentaduras</a:t>
            </a:r>
            <a:r>
              <a:rPr lang="es-ES" dirty="0" smtClean="0"/>
              <a:t> no es nueva.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		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smtClean="0"/>
              <a:t>	</a:t>
            </a:r>
            <a:r>
              <a:rPr lang="es-ES" dirty="0" smtClean="0"/>
              <a:t>“</a:t>
            </a:r>
            <a:r>
              <a:rPr lang="es-ES" dirty="0" smtClean="0"/>
              <a:t>Es una prótesis parcial o total removible que recubre y se apoya en uno o más dientes remanentes, raíces y/o implantes osteointegrados”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512" y="6237312"/>
            <a:ext cx="8604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1000" dirty="0" smtClean="0"/>
              <a:t>E </a:t>
            </a:r>
            <a:r>
              <a:rPr lang="es-ES" sz="1000" dirty="0" err="1" smtClean="0"/>
              <a:t>Mallat</a:t>
            </a:r>
            <a:r>
              <a:rPr lang="es-ES" sz="1000" dirty="0" smtClean="0"/>
              <a:t> </a:t>
            </a:r>
            <a:r>
              <a:rPr lang="es-ES" sz="1000" dirty="0" err="1" smtClean="0"/>
              <a:t>Desplats</a:t>
            </a:r>
            <a:r>
              <a:rPr lang="es-ES" sz="1000" dirty="0" smtClean="0"/>
              <a:t>, E </a:t>
            </a:r>
            <a:r>
              <a:rPr lang="es-ES" sz="1000" dirty="0" err="1" smtClean="0"/>
              <a:t>Mallat</a:t>
            </a:r>
            <a:r>
              <a:rPr lang="es-ES" sz="1000" dirty="0" smtClean="0"/>
              <a:t> </a:t>
            </a:r>
            <a:r>
              <a:rPr lang="es-ES" sz="1000" dirty="0" err="1" smtClean="0"/>
              <a:t>Callís</a:t>
            </a:r>
            <a:r>
              <a:rPr lang="es-ES" sz="1000" dirty="0" smtClean="0"/>
              <a:t>. Prótesis parcial removible y </a:t>
            </a:r>
            <a:r>
              <a:rPr lang="es-ES" sz="1000" dirty="0" err="1" smtClean="0"/>
              <a:t>sobredentaduras</a:t>
            </a:r>
            <a:r>
              <a:rPr lang="es-ES" sz="1000" dirty="0" smtClean="0"/>
              <a:t>. 2004 </a:t>
            </a:r>
            <a:r>
              <a:rPr lang="es-ES" sz="1000" dirty="0" err="1" smtClean="0"/>
              <a:t>Elsevier</a:t>
            </a:r>
            <a:r>
              <a:rPr lang="es-ES" sz="1000" dirty="0" smtClean="0"/>
              <a:t> España S.A.</a:t>
            </a:r>
          </a:p>
          <a:p>
            <a:pPr>
              <a:buNone/>
            </a:pPr>
            <a:r>
              <a:rPr lang="es-ES" sz="1000" dirty="0" smtClean="0"/>
              <a:t>H.W </a:t>
            </a:r>
            <a:r>
              <a:rPr lang="es-ES" sz="1000" dirty="0" err="1" smtClean="0"/>
              <a:t>Preiskel</a:t>
            </a:r>
            <a:r>
              <a:rPr lang="es-ES" sz="1000" dirty="0" smtClean="0"/>
              <a:t>. </a:t>
            </a:r>
            <a:r>
              <a:rPr lang="es-ES" sz="1000" dirty="0" err="1" smtClean="0"/>
              <a:t>Facil</a:t>
            </a:r>
            <a:r>
              <a:rPr lang="es-ES" sz="1000" dirty="0" smtClean="0"/>
              <a:t> ejecución de </a:t>
            </a:r>
            <a:r>
              <a:rPr lang="es-ES" sz="1000" dirty="0" err="1" smtClean="0"/>
              <a:t>sobrdentaduras</a:t>
            </a:r>
            <a:r>
              <a:rPr lang="es-ES" sz="1000" dirty="0" smtClean="0"/>
              <a:t> soportadas por implantes y raíces. </a:t>
            </a:r>
            <a:r>
              <a:rPr lang="es-ES" sz="1000" dirty="0" err="1" smtClean="0"/>
              <a:t>Espaxs</a:t>
            </a:r>
            <a:r>
              <a:rPr lang="es-ES" sz="1000" dirty="0" smtClean="0"/>
              <a:t>, S.A 1998.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Introducción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err="1" smtClean="0"/>
              <a:t>Sobredentaduras</a:t>
            </a:r>
            <a:r>
              <a:rPr lang="es-ES" dirty="0" smtClean="0"/>
              <a:t> </a:t>
            </a:r>
            <a:r>
              <a:rPr lang="es-ES" dirty="0" smtClean="0"/>
              <a:t>provisionales</a:t>
            </a:r>
          </a:p>
          <a:p>
            <a:endParaRPr lang="es-ES" dirty="0" smtClean="0"/>
          </a:p>
          <a:p>
            <a:r>
              <a:rPr lang="es-ES" dirty="0" err="1" smtClean="0"/>
              <a:t>Sobredentaduras</a:t>
            </a:r>
            <a:r>
              <a:rPr lang="es-ES" dirty="0" smtClean="0"/>
              <a:t> de prueba</a:t>
            </a:r>
          </a:p>
          <a:p>
            <a:endParaRPr lang="es-ES" dirty="0" smtClean="0"/>
          </a:p>
          <a:p>
            <a:r>
              <a:rPr lang="es-ES" dirty="0" err="1" smtClean="0"/>
              <a:t>Sobredentaduras</a:t>
            </a:r>
            <a:r>
              <a:rPr lang="es-ES" dirty="0" smtClean="0"/>
              <a:t> de colocación inmediata</a:t>
            </a:r>
          </a:p>
          <a:p>
            <a:endParaRPr lang="es-ES" dirty="0" smtClean="0"/>
          </a:p>
          <a:p>
            <a:r>
              <a:rPr lang="es-ES" dirty="0" smtClean="0"/>
              <a:t>Prótesis definitivas</a:t>
            </a: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79512" y="6237312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1000" dirty="0" smtClean="0"/>
              <a:t>E </a:t>
            </a:r>
            <a:r>
              <a:rPr lang="es-ES" sz="1000" dirty="0" err="1" smtClean="0"/>
              <a:t>Mallat</a:t>
            </a:r>
            <a:r>
              <a:rPr lang="es-ES" sz="1000" dirty="0" smtClean="0"/>
              <a:t> </a:t>
            </a:r>
            <a:r>
              <a:rPr lang="es-ES" sz="1000" dirty="0" err="1" smtClean="0"/>
              <a:t>Desplats</a:t>
            </a:r>
            <a:r>
              <a:rPr lang="es-ES" sz="1000" dirty="0" smtClean="0"/>
              <a:t>, E </a:t>
            </a:r>
            <a:r>
              <a:rPr lang="es-ES" sz="1000" dirty="0" err="1" smtClean="0"/>
              <a:t>Mallat</a:t>
            </a:r>
            <a:r>
              <a:rPr lang="es-ES" sz="1000" dirty="0" smtClean="0"/>
              <a:t> </a:t>
            </a:r>
            <a:r>
              <a:rPr lang="es-ES" sz="1000" dirty="0" err="1" smtClean="0"/>
              <a:t>Callís</a:t>
            </a:r>
            <a:r>
              <a:rPr lang="es-ES" sz="1000" dirty="0" smtClean="0"/>
              <a:t>. Prótesis parcial removible y </a:t>
            </a:r>
            <a:r>
              <a:rPr lang="es-ES" sz="1000" dirty="0" err="1" smtClean="0"/>
              <a:t>sobredentaduras</a:t>
            </a:r>
            <a:r>
              <a:rPr lang="es-ES" sz="1000" dirty="0" smtClean="0"/>
              <a:t>. 2004 </a:t>
            </a:r>
            <a:r>
              <a:rPr lang="es-ES" sz="1000" dirty="0" err="1" smtClean="0"/>
              <a:t>Elsevier</a:t>
            </a:r>
            <a:r>
              <a:rPr lang="es-ES" sz="1000" dirty="0" smtClean="0"/>
              <a:t> España S.A.</a:t>
            </a:r>
          </a:p>
          <a:p>
            <a:pPr>
              <a:buNone/>
            </a:pPr>
            <a:r>
              <a:rPr lang="es-ES" sz="1000" dirty="0" smtClean="0"/>
              <a:t>H.W </a:t>
            </a:r>
            <a:r>
              <a:rPr lang="es-ES" sz="1000" dirty="0" err="1" smtClean="0"/>
              <a:t>Preiskel</a:t>
            </a:r>
            <a:r>
              <a:rPr lang="es-ES" sz="1000" dirty="0" smtClean="0"/>
              <a:t>. </a:t>
            </a:r>
            <a:r>
              <a:rPr lang="es-ES" sz="1000" dirty="0" err="1" smtClean="0"/>
              <a:t>Facil</a:t>
            </a:r>
            <a:r>
              <a:rPr lang="es-ES" sz="1000" dirty="0" smtClean="0"/>
              <a:t> ejecución de </a:t>
            </a:r>
            <a:r>
              <a:rPr lang="es-ES" sz="1000" dirty="0" err="1" smtClean="0"/>
              <a:t>sobrdentaduras</a:t>
            </a:r>
            <a:r>
              <a:rPr lang="es-ES" sz="1000" dirty="0" smtClean="0"/>
              <a:t> soportadas por implantes y raíces. </a:t>
            </a:r>
            <a:r>
              <a:rPr lang="es-ES" sz="1000" dirty="0" err="1" smtClean="0"/>
              <a:t>Espaxs</a:t>
            </a:r>
            <a:r>
              <a:rPr lang="es-ES" sz="1000" dirty="0" smtClean="0"/>
              <a:t>, S.A 1998.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Introducción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pPr>
              <a:buNone/>
            </a:pPr>
            <a:r>
              <a:rPr lang="es-ES" dirty="0" smtClean="0"/>
              <a:t>	Dientes </a:t>
            </a:r>
            <a:r>
              <a:rPr lang="es-ES" dirty="0" smtClean="0"/>
              <a:t>pilares: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Estado periodontal</a:t>
            </a:r>
          </a:p>
          <a:p>
            <a:pPr lvl="1"/>
            <a:r>
              <a:rPr lang="es-ES" dirty="0" smtClean="0"/>
              <a:t>Estado </a:t>
            </a:r>
            <a:r>
              <a:rPr lang="es-ES" dirty="0" err="1" smtClean="0"/>
              <a:t>endodóntico</a:t>
            </a:r>
            <a:endParaRPr lang="es-ES" dirty="0" smtClean="0"/>
          </a:p>
          <a:p>
            <a:pPr lvl="1"/>
            <a:r>
              <a:rPr lang="es-ES" dirty="0" smtClean="0"/>
              <a:t>Número y localización de dientes en la arcada</a:t>
            </a:r>
          </a:p>
          <a:p>
            <a:pPr lvl="1"/>
            <a:r>
              <a:rPr lang="es-ES" dirty="0" smtClean="0"/>
              <a:t>Forma de la raíz</a:t>
            </a:r>
          </a:p>
          <a:p>
            <a:pPr lvl="1"/>
            <a:r>
              <a:rPr lang="es-ES" dirty="0" smtClean="0"/>
              <a:t>Distancia entre pilares</a:t>
            </a:r>
          </a:p>
          <a:p>
            <a:pPr lvl="1"/>
            <a:r>
              <a:rPr lang="es-ES" dirty="0" smtClean="0"/>
              <a:t>Características del </a:t>
            </a:r>
            <a:r>
              <a:rPr lang="es-ES" dirty="0" err="1" smtClean="0"/>
              <a:t>antagonísta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79512" y="6237312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1000" dirty="0" smtClean="0"/>
              <a:t>E </a:t>
            </a:r>
            <a:r>
              <a:rPr lang="es-ES" sz="1000" dirty="0" err="1" smtClean="0"/>
              <a:t>Mallat</a:t>
            </a:r>
            <a:r>
              <a:rPr lang="es-ES" sz="1000" dirty="0" smtClean="0"/>
              <a:t> </a:t>
            </a:r>
            <a:r>
              <a:rPr lang="es-ES" sz="1000" dirty="0" err="1" smtClean="0"/>
              <a:t>Desplats</a:t>
            </a:r>
            <a:r>
              <a:rPr lang="es-ES" sz="1000" dirty="0" smtClean="0"/>
              <a:t>, E </a:t>
            </a:r>
            <a:r>
              <a:rPr lang="es-ES" sz="1000" dirty="0" err="1" smtClean="0"/>
              <a:t>Mallat</a:t>
            </a:r>
            <a:r>
              <a:rPr lang="es-ES" sz="1000" dirty="0" smtClean="0"/>
              <a:t> </a:t>
            </a:r>
            <a:r>
              <a:rPr lang="es-ES" sz="1000" dirty="0" err="1" smtClean="0"/>
              <a:t>Callís</a:t>
            </a:r>
            <a:r>
              <a:rPr lang="es-ES" sz="1000" dirty="0" smtClean="0"/>
              <a:t>. Prótesis parcial removible y </a:t>
            </a:r>
            <a:r>
              <a:rPr lang="es-ES" sz="1000" dirty="0" err="1" smtClean="0"/>
              <a:t>sobredentaduras</a:t>
            </a:r>
            <a:r>
              <a:rPr lang="es-ES" sz="1000" dirty="0" smtClean="0"/>
              <a:t>. 2004 </a:t>
            </a:r>
            <a:r>
              <a:rPr lang="es-ES" sz="1000" dirty="0" err="1" smtClean="0"/>
              <a:t>Elsevier</a:t>
            </a:r>
            <a:r>
              <a:rPr lang="es-ES" sz="1000" dirty="0" smtClean="0"/>
              <a:t> España S.A.</a:t>
            </a:r>
          </a:p>
          <a:p>
            <a:pPr>
              <a:buNone/>
            </a:pPr>
            <a:r>
              <a:rPr lang="es-ES" sz="1000" dirty="0" smtClean="0"/>
              <a:t>H.W </a:t>
            </a:r>
            <a:r>
              <a:rPr lang="es-ES" sz="1000" dirty="0" err="1" smtClean="0"/>
              <a:t>Preiskel</a:t>
            </a:r>
            <a:r>
              <a:rPr lang="es-ES" sz="1000" dirty="0" smtClean="0"/>
              <a:t>. </a:t>
            </a:r>
            <a:r>
              <a:rPr lang="es-ES" sz="1000" dirty="0" err="1" smtClean="0"/>
              <a:t>Facil</a:t>
            </a:r>
            <a:r>
              <a:rPr lang="es-ES" sz="1000" dirty="0" smtClean="0"/>
              <a:t> ejecución de </a:t>
            </a:r>
            <a:r>
              <a:rPr lang="es-ES" sz="1000" dirty="0" err="1" smtClean="0"/>
              <a:t>sobrdentaduras</a:t>
            </a:r>
            <a:r>
              <a:rPr lang="es-ES" sz="1000" dirty="0" smtClean="0"/>
              <a:t> soportadas por implantes y raíces. </a:t>
            </a:r>
            <a:r>
              <a:rPr lang="es-ES" sz="1000" dirty="0" err="1" smtClean="0"/>
              <a:t>Espaxs</a:t>
            </a:r>
            <a:r>
              <a:rPr lang="es-ES" sz="1000" dirty="0" smtClean="0"/>
              <a:t>, S.A 1998.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Objetivos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Descubrir </a:t>
            </a:r>
            <a:r>
              <a:rPr lang="es-ES" dirty="0" smtClean="0"/>
              <a:t>la importancia de conservar dientes naturales en los pacientes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Ver las posibilidades que con ellos se pueden dar en cuanto a las </a:t>
            </a:r>
            <a:r>
              <a:rPr lang="es-ES" dirty="0" err="1" smtClean="0"/>
              <a:t>sobredentaduras</a:t>
            </a:r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Metodología</a:t>
            </a:r>
            <a:endParaRPr lang="es-ES" sz="3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1520" y="4725144"/>
          <a:ext cx="3600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Criterios de inclusión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Estudios realizados en humanos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Artículos con texto completo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Artículos con texto gratuito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23928" y="4581128"/>
          <a:ext cx="4176464" cy="2045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</a:tblGrid>
              <a:tr h="340528">
                <a:tc>
                  <a:txBody>
                    <a:bodyPr/>
                    <a:lstStyle/>
                    <a:p>
                      <a:r>
                        <a:rPr lang="es-ES" dirty="0" smtClean="0"/>
                        <a:t>Criterios</a:t>
                      </a:r>
                      <a:r>
                        <a:rPr lang="es-ES" baseline="0" dirty="0" smtClean="0"/>
                        <a:t> de </a:t>
                      </a:r>
                      <a:r>
                        <a:rPr lang="es-ES" baseline="0" dirty="0" smtClean="0"/>
                        <a:t>exclusión</a:t>
                      </a:r>
                      <a:endParaRPr lang="es-ES" dirty="0"/>
                    </a:p>
                  </a:txBody>
                  <a:tcPr/>
                </a:tc>
              </a:tr>
              <a:tr h="340528">
                <a:tc>
                  <a:txBody>
                    <a:bodyPr/>
                    <a:lstStyle/>
                    <a:p>
                      <a:r>
                        <a:rPr lang="es-ES" dirty="0" smtClean="0"/>
                        <a:t>Estudios realizados en animales</a:t>
                      </a:r>
                      <a:endParaRPr lang="es-ES" dirty="0"/>
                    </a:p>
                  </a:txBody>
                  <a:tcPr/>
                </a:tc>
              </a:tr>
              <a:tr h="340528">
                <a:tc>
                  <a:txBody>
                    <a:bodyPr/>
                    <a:lstStyle/>
                    <a:p>
                      <a:r>
                        <a:rPr lang="es-ES" dirty="0" smtClean="0"/>
                        <a:t>Artículos incompletos</a:t>
                      </a:r>
                      <a:endParaRPr lang="es-ES" dirty="0"/>
                    </a:p>
                  </a:txBody>
                  <a:tcPr/>
                </a:tc>
              </a:tr>
              <a:tr h="340528">
                <a:tc>
                  <a:txBody>
                    <a:bodyPr/>
                    <a:lstStyle/>
                    <a:p>
                      <a:r>
                        <a:rPr lang="es-ES" dirty="0" smtClean="0"/>
                        <a:t>Artículos no gratuitos</a:t>
                      </a:r>
                      <a:endParaRPr lang="es-ES" dirty="0"/>
                    </a:p>
                  </a:txBody>
                  <a:tcPr/>
                </a:tc>
              </a:tr>
              <a:tr h="582106">
                <a:tc>
                  <a:txBody>
                    <a:bodyPr/>
                    <a:lstStyle/>
                    <a:p>
                      <a:r>
                        <a:rPr lang="es-ES" dirty="0" smtClean="0"/>
                        <a:t>Documentos publicados en cinco años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395536" y="155679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_tradnl" dirty="0" smtClean="0"/>
              <a:t>	</a:t>
            </a:r>
            <a:r>
              <a:rPr lang="es-ES_tradnl" sz="2000" dirty="0" smtClean="0"/>
              <a:t>Para la realización de este trabajo, se llevó a cabo una revisión sistemática, mediante el uso de diferentes medios de  búsqueda, centrándose principalmente en la base de datos </a:t>
            </a:r>
            <a:r>
              <a:rPr lang="es-ES_tradnl" sz="2000" dirty="0" err="1" smtClean="0"/>
              <a:t>pubmed</a:t>
            </a:r>
            <a:r>
              <a:rPr lang="es-ES_tradnl" sz="2000" dirty="0" smtClean="0"/>
              <a:t>, además de recopilar información en algunas páginas webs, libros físicos y electrónicos.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_tradnl" sz="2000" dirty="0" smtClean="0"/>
              <a:t>	Las principales palabras clave son: “</a:t>
            </a:r>
            <a:r>
              <a:rPr lang="es-ES_tradnl" sz="2000" i="1" dirty="0" err="1" smtClean="0"/>
              <a:t>sobredentaduras</a:t>
            </a:r>
            <a:r>
              <a:rPr lang="es-ES_tradnl" sz="2000" i="1" dirty="0" smtClean="0"/>
              <a:t>”, “dientes”, “implantes”</a:t>
            </a:r>
            <a:r>
              <a:rPr lang="es-ES_tradnl" sz="2000" dirty="0" smtClean="0"/>
              <a:t>.</a:t>
            </a:r>
            <a:r>
              <a:rPr lang="es-ES" sz="2000" dirty="0" smtClean="0"/>
              <a:t> Tras la búsqueda finalmente seleccionaron 19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_tradnl" sz="2000" dirty="0" smtClean="0"/>
              <a:t>referencias acordes a los criterios de búsqueda.</a:t>
            </a:r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Resultados</a:t>
            </a:r>
            <a:endParaRPr lang="es-ES" sz="3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Resultados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Las </a:t>
            </a:r>
            <a:r>
              <a:rPr lang="es-ES" dirty="0" smtClean="0"/>
              <a:t>prótesis completas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971600" y="2492896"/>
          <a:ext cx="6336704" cy="2427328"/>
        </p:xfrm>
        <a:graphic>
          <a:graphicData uri="http://schemas.openxmlformats.org/drawingml/2006/table">
            <a:tbl>
              <a:tblPr/>
              <a:tblGrid>
                <a:gridCol w="6336704"/>
              </a:tblGrid>
              <a:tr h="303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Frecuencia de complicaciones en los </a:t>
                      </a: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pacientes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3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85,9%- Pierden retención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303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44,2%-Ulceraciones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303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31,4%-Pérdida o fractura de dientes artificiales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303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27,5%-Fractura de la base de la dentadura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303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8,3%- Estomatitis protésica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303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4,2%-Épulis </a:t>
                      </a:r>
                      <a:r>
                        <a:rPr lang="es-ES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fisurado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303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1,2%-Hiperplasia inflamatoria papilar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179512" y="6309320"/>
            <a:ext cx="8244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1000" dirty="0" err="1" smtClean="0"/>
              <a:t>Bilhan</a:t>
            </a:r>
            <a:r>
              <a:rPr lang="es-ES" sz="1000" dirty="0" smtClean="0"/>
              <a:t> H, </a:t>
            </a:r>
            <a:r>
              <a:rPr lang="es-ES" sz="1000" dirty="0" err="1" smtClean="0"/>
              <a:t>Geckili</a:t>
            </a:r>
            <a:r>
              <a:rPr lang="es-ES" sz="1000" dirty="0" smtClean="0"/>
              <a:t> O, </a:t>
            </a:r>
            <a:r>
              <a:rPr lang="es-ES" sz="1000" dirty="0" err="1" smtClean="0"/>
              <a:t>Ergin</a:t>
            </a:r>
            <a:r>
              <a:rPr lang="es-ES" sz="1000" dirty="0" smtClean="0"/>
              <a:t> S, </a:t>
            </a:r>
            <a:r>
              <a:rPr lang="es-ES" sz="1000" dirty="0" err="1" smtClean="0"/>
              <a:t>Erdogan</a:t>
            </a:r>
            <a:r>
              <a:rPr lang="es-ES" sz="1000" dirty="0" smtClean="0"/>
              <a:t> O, Ates G.</a:t>
            </a:r>
            <a:r>
              <a:rPr lang="en-US" sz="1000" dirty="0" smtClean="0"/>
              <a:t> Evaluation of satisfaction and complications in patients with existing complete dentures. </a:t>
            </a:r>
            <a:r>
              <a:rPr lang="pt-BR" sz="1000" dirty="0" smtClean="0"/>
              <a:t>J Oral </a:t>
            </a:r>
            <a:r>
              <a:rPr lang="pt-BR" sz="1000" dirty="0" err="1" smtClean="0"/>
              <a:t>Sci</a:t>
            </a:r>
            <a:r>
              <a:rPr lang="pt-BR" sz="1000" dirty="0" smtClean="0"/>
              <a:t>. 2013 Mar;55(1):29-37.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573</TotalTime>
  <Words>931</Words>
  <Application>Microsoft Office PowerPoint</Application>
  <PresentationFormat>Presentación en pantalla (4:3)</PresentationFormat>
  <Paragraphs>231</Paragraphs>
  <Slides>25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Mirador</vt:lpstr>
      <vt:lpstr>SOBREDENTADURAS ¿Por qué conservar raíces?</vt:lpstr>
      <vt:lpstr>Índice</vt:lpstr>
      <vt:lpstr>Introducción</vt:lpstr>
      <vt:lpstr>Introducción</vt:lpstr>
      <vt:lpstr>Introducción</vt:lpstr>
      <vt:lpstr>Objetivos</vt:lpstr>
      <vt:lpstr>Metodología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Discusión</vt:lpstr>
      <vt:lpstr>Discusión</vt:lpstr>
      <vt:lpstr>Discusión</vt:lpstr>
      <vt:lpstr>Discusión</vt:lpstr>
      <vt:lpstr>Conclusión</vt:lpstr>
      <vt:lpstr>Conclusión</vt:lpstr>
      <vt:lpstr>Bibliografía</vt:lpstr>
      <vt:lpstr>Bibliografía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SOBREDENTADURAS ¿Por qué conservar raíces?</dc:title>
  <dc:creator>doramas</dc:creator>
  <cp:lastModifiedBy>www.intercambiosvirtuales.org</cp:lastModifiedBy>
  <cp:revision>84</cp:revision>
  <dcterms:created xsi:type="dcterms:W3CDTF">2016-03-10T09:30:27Z</dcterms:created>
  <dcterms:modified xsi:type="dcterms:W3CDTF">2016-05-09T16:08:42Z</dcterms:modified>
</cp:coreProperties>
</file>